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D1B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524000" cy="164592"/>
          </a:xfrm>
          <a:prstGeom prst="rect">
            <a:avLst/>
          </a:prstGeom>
          <a:solidFill>
            <a:srgbClr val="C62828"/>
          </a:solidFill>
          <a:ln w="12700">
            <a:solidFill>
              <a:srgbClr val="C6282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524000" y="0"/>
            <a:ext cx="1524000" cy="164592"/>
          </a:xfrm>
          <a:prstGeom prst="rect">
            <a:avLst/>
          </a:prstGeom>
          <a:solidFill>
            <a:srgbClr val="E65100"/>
          </a:solidFill>
          <a:ln w="12700">
            <a:solidFill>
              <a:srgbClr val="E6510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048000" y="0"/>
            <a:ext cx="1524000" cy="164592"/>
          </a:xfrm>
          <a:prstGeom prst="rect">
            <a:avLst/>
          </a:prstGeom>
          <a:solidFill>
            <a:srgbClr val="F9A825"/>
          </a:solidFill>
          <a:ln w="12700">
            <a:solidFill>
              <a:srgbClr val="F9A82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0" y="0"/>
            <a:ext cx="1524000" cy="164592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096000" y="0"/>
            <a:ext cx="1524000" cy="164592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620000" y="0"/>
            <a:ext cx="1524000" cy="164592"/>
          </a:xfrm>
          <a:prstGeom prst="rect">
            <a:avLst/>
          </a:prstGeom>
          <a:solidFill>
            <a:srgbClr val="7B2D8B"/>
          </a:solidFill>
          <a:ln w="12700">
            <a:solidFill>
              <a:srgbClr val="7B2D8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468880" y="1463040"/>
            <a:ext cx="1828800" cy="1005840"/>
          </a:xfrm>
          <a:prstGeom prst="ellipse">
            <a:avLst/>
          </a:prstGeom>
          <a:solidFill>
            <a:srgbClr val="7B2D8B">
              <a:alpha val="80000"/>
            </a:srgbClr>
          </a:solidFill>
          <a:ln w="50800">
            <a:solidFill>
              <a:srgbClr val="F9A82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114800" y="1463040"/>
            <a:ext cx="1828800" cy="1005840"/>
          </a:xfrm>
          <a:prstGeom prst="ellipse">
            <a:avLst/>
          </a:prstGeom>
          <a:solidFill>
            <a:srgbClr val="00897B">
              <a:alpha val="80000"/>
            </a:srgbClr>
          </a:solidFill>
          <a:ln w="50800">
            <a:solidFill>
              <a:srgbClr val="E6510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25603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spc="400" kern="0" dirty="0">
                <a:solidFill>
                  <a:srgbClr val="F9A8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∞  INFINITE POSSIBILITIES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017520"/>
            <a:ext cx="8229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Understanding</a:t>
            </a:r>
            <a:endParaRPr lang="en-US" sz="4000" dirty="0"/>
          </a:p>
        </p:txBody>
      </p:sp>
      <p:sp>
        <p:nvSpPr>
          <p:cNvPr id="12" name="Text 10"/>
          <p:cNvSpPr/>
          <p:nvPr/>
        </p:nvSpPr>
        <p:spPr>
          <a:xfrm>
            <a:off x="457200" y="35661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9A82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Autism Spectrum Disorder</a:t>
            </a:r>
            <a:endParaRPr lang="en-US" sz="4000" dirty="0"/>
          </a:p>
        </p:txBody>
      </p:sp>
      <p:sp>
        <p:nvSpPr>
          <p:cNvPr id="13" name="Text 11"/>
          <p:cNvSpPr/>
          <p:nvPr/>
        </p:nvSpPr>
        <p:spPr>
          <a:xfrm>
            <a:off x="914400" y="43434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B0BE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guide for families, caregivers &amp; educators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0" y="4974336"/>
            <a:ext cx="1524000" cy="164592"/>
          </a:xfrm>
          <a:prstGeom prst="rect">
            <a:avLst/>
          </a:prstGeom>
          <a:solidFill>
            <a:srgbClr val="C62828"/>
          </a:solidFill>
          <a:ln w="12700">
            <a:solidFill>
              <a:srgbClr val="C6282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524000" y="4974336"/>
            <a:ext cx="1524000" cy="164592"/>
          </a:xfrm>
          <a:prstGeom prst="rect">
            <a:avLst/>
          </a:prstGeom>
          <a:solidFill>
            <a:srgbClr val="E65100"/>
          </a:solidFill>
          <a:ln w="12700">
            <a:solidFill>
              <a:srgbClr val="E6510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048000" y="4974336"/>
            <a:ext cx="1524000" cy="164592"/>
          </a:xfrm>
          <a:prstGeom prst="rect">
            <a:avLst/>
          </a:prstGeom>
          <a:solidFill>
            <a:srgbClr val="F9A825"/>
          </a:solidFill>
          <a:ln w="12700">
            <a:solidFill>
              <a:srgbClr val="F9A82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572000" y="4974336"/>
            <a:ext cx="1524000" cy="164592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096000" y="4974336"/>
            <a:ext cx="1524000" cy="164592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620000" y="4974336"/>
            <a:ext cx="1524000" cy="164592"/>
          </a:xfrm>
          <a:prstGeom prst="rect">
            <a:avLst/>
          </a:prstGeom>
          <a:solidFill>
            <a:srgbClr val="7B2D8B"/>
          </a:solidFill>
          <a:ln w="12700">
            <a:solidFill>
              <a:srgbClr val="7B2D8B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" cy="5143500"/>
          </a:xfrm>
          <a:prstGeom prst="rect">
            <a:avLst/>
          </a:prstGeom>
          <a:solidFill>
            <a:srgbClr val="7B2D8B"/>
          </a:solidFill>
          <a:ln w="12700">
            <a:solidFill>
              <a:srgbClr val="7B2D8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20040" y="0"/>
            <a:ext cx="8823960" cy="1005840"/>
          </a:xfrm>
          <a:prstGeom prst="rect">
            <a:avLst/>
          </a:prstGeom>
          <a:solidFill>
            <a:srgbClr val="F3E5F5"/>
          </a:solidFill>
          <a:ln w="12700">
            <a:solidFill>
              <a:srgbClr val="F3E5F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137160"/>
            <a:ext cx="8412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D1B6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is Autism Spectrum Disorder?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02920" y="114300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ASD is a lifelong neurodevelopmental condition that affects how people perceive the world, communicate, and relate to others. No two people on the spectrum are the same — ASD is truly a spectrum of experiences.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1965960"/>
            <a:ext cx="2651760" cy="2651760"/>
          </a:xfrm>
          <a:prstGeom prst="rect">
            <a:avLst/>
          </a:prstGeom>
          <a:solidFill>
            <a:srgbClr val="FFFFFF"/>
          </a:solidFill>
          <a:ln w="25400">
            <a:solidFill>
              <a:srgbClr val="1565C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965960"/>
            <a:ext cx="2651760" cy="411480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1993392"/>
            <a:ext cx="24688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🧠  Neurological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94360" y="2514600"/>
            <a:ext cx="2377440" cy="1920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ASD is rooted in differences in brain development and neural connectivity, present from birth.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291840" y="1965960"/>
            <a:ext cx="2651760" cy="2651760"/>
          </a:xfrm>
          <a:prstGeom prst="rect">
            <a:avLst/>
          </a:prstGeom>
          <a:solidFill>
            <a:srgbClr val="FFFFFF"/>
          </a:solidFill>
          <a:ln w="25400">
            <a:solidFill>
              <a:srgbClr val="00897B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3291840" y="1965960"/>
            <a:ext cx="2651760" cy="411480"/>
          </a:xfrm>
          <a:prstGeom prst="rect">
            <a:avLst/>
          </a:prstGeom>
          <a:solidFill>
            <a:srgbClr val="00897B"/>
          </a:solidFill>
          <a:ln w="12700">
            <a:solidFill>
              <a:srgbClr val="00897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383280" y="1993392"/>
            <a:ext cx="24688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🌈  A Spectrum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429000" y="2514600"/>
            <a:ext cx="2377440" cy="1920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autistic person has unique strengths, challenges, and ways of experiencing the world.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126480" y="1965960"/>
            <a:ext cx="2651760" cy="2651760"/>
          </a:xfrm>
          <a:prstGeom prst="rect">
            <a:avLst/>
          </a:prstGeom>
          <a:solidFill>
            <a:srgbClr val="FFFFFF"/>
          </a:solidFill>
          <a:ln w="25400">
            <a:solidFill>
              <a:srgbClr val="7B2D8B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126480" y="1965960"/>
            <a:ext cx="2651760" cy="411480"/>
          </a:xfrm>
          <a:prstGeom prst="rect">
            <a:avLst/>
          </a:prstGeom>
          <a:solidFill>
            <a:srgbClr val="7B2D8B"/>
          </a:solidFill>
          <a:ln w="12700">
            <a:solidFill>
              <a:srgbClr val="7B2D8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217920" y="1993392"/>
            <a:ext cx="24688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♾️  Lifelong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263640" y="2514600"/>
            <a:ext cx="2377440" cy="1920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ASD does not go away, but with the right support, autistic individuals can thrive at every age.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57200" y="4663440"/>
            <a:ext cx="8229600" cy="365760"/>
          </a:xfrm>
          <a:prstGeom prst="rect">
            <a:avLst/>
          </a:prstGeom>
          <a:solidFill>
            <a:srgbClr val="F9A825"/>
          </a:solidFill>
          <a:ln w="12700">
            <a:solidFill>
              <a:srgbClr val="F9A82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02920" y="4681728"/>
            <a:ext cx="81381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📊  Approximately 1 in 36 children in the U.S. is diagnosed with ASD  |  It is 4x more common in boys than girls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D1B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8229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Spectrum of ASD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F9A8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ASD presents differently in every individual — no two journeys are the same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274320" y="1188720"/>
            <a:ext cx="1325880" cy="457200"/>
          </a:xfrm>
          <a:prstGeom prst="rect">
            <a:avLst/>
          </a:prstGeom>
          <a:solidFill>
            <a:srgbClr val="C62828"/>
          </a:solidFill>
          <a:ln w="12700">
            <a:solidFill>
              <a:srgbClr val="C6282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274320" y="1691640"/>
            <a:ext cx="1325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Communication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1709928" y="1188720"/>
            <a:ext cx="1325880" cy="457200"/>
          </a:xfrm>
          <a:prstGeom prst="rect">
            <a:avLst/>
          </a:prstGeom>
          <a:solidFill>
            <a:srgbClr val="E65100"/>
          </a:solidFill>
          <a:ln w="12700">
            <a:solidFill>
              <a:srgbClr val="E6510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09928" y="1691640"/>
            <a:ext cx="1325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Sensory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Sensitivities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3145536" y="1188720"/>
            <a:ext cx="1325880" cy="457200"/>
          </a:xfrm>
          <a:prstGeom prst="rect">
            <a:avLst/>
          </a:prstGeom>
          <a:solidFill>
            <a:srgbClr val="F9A825"/>
          </a:solidFill>
          <a:ln w="12700">
            <a:solidFill>
              <a:srgbClr val="F9A82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145536" y="1691640"/>
            <a:ext cx="1325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Repetitive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Behaviours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4581144" y="1188720"/>
            <a:ext cx="1325880" cy="45720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81144" y="1691640"/>
            <a:ext cx="1325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Interests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6016752" y="1188720"/>
            <a:ext cx="1325880" cy="457200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016752" y="1691640"/>
            <a:ext cx="1325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Executive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Function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7452360" y="1188720"/>
            <a:ext cx="1325880" cy="457200"/>
          </a:xfrm>
          <a:prstGeom prst="rect">
            <a:avLst/>
          </a:prstGeom>
          <a:solidFill>
            <a:srgbClr val="7B2D8B"/>
          </a:solidFill>
          <a:ln w="12700">
            <a:solidFill>
              <a:srgbClr val="7B2D8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452360" y="1691640"/>
            <a:ext cx="1325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Emotional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Regulation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274320" y="2377440"/>
            <a:ext cx="2743200" cy="2468880"/>
          </a:xfrm>
          <a:prstGeom prst="rect">
            <a:avLst/>
          </a:prstGeom>
          <a:solidFill>
            <a:srgbClr val="1E1248"/>
          </a:solidFill>
          <a:ln w="25400">
            <a:solidFill>
              <a:srgbClr val="C62828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274320" y="2377440"/>
            <a:ext cx="2743200" cy="384048"/>
          </a:xfrm>
          <a:prstGeom prst="rect">
            <a:avLst/>
          </a:prstGeom>
          <a:solidFill>
            <a:srgbClr val="C62828"/>
          </a:solidFill>
          <a:ln w="12700">
            <a:solidFill>
              <a:srgbClr val="C6282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65760" y="2395728"/>
            <a:ext cx="25603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Support Needs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4048" y="2834640"/>
            <a:ext cx="2523744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D1C4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May be non-speaking or use AAC devices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D1C4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Significant support needed for daily tasks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D1C4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Intense sensory sensitivities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D1C4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Challenges with changes in routine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154680" y="2377440"/>
            <a:ext cx="2743200" cy="2468880"/>
          </a:xfrm>
          <a:prstGeom prst="rect">
            <a:avLst/>
          </a:prstGeom>
          <a:solidFill>
            <a:srgbClr val="1E1248"/>
          </a:solidFill>
          <a:ln w="25400">
            <a:solidFill>
              <a:srgbClr val="E6510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3154680" y="2377440"/>
            <a:ext cx="2743200" cy="384048"/>
          </a:xfrm>
          <a:prstGeom prst="rect">
            <a:avLst/>
          </a:prstGeom>
          <a:solidFill>
            <a:srgbClr val="E65100"/>
          </a:solidFill>
          <a:ln w="12700">
            <a:solidFill>
              <a:srgbClr val="E6510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246120" y="2395728"/>
            <a:ext cx="25603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Moderate Support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3264408" y="2834640"/>
            <a:ext cx="2523744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D1C4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Functional communication with support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D1C4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independent daily living skills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D1C4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interactions with guidance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D1C4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May struggle with flexible thinking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6035040" y="2377440"/>
            <a:ext cx="2743200" cy="2468880"/>
          </a:xfrm>
          <a:prstGeom prst="rect">
            <a:avLst/>
          </a:prstGeom>
          <a:solidFill>
            <a:srgbClr val="1E1248"/>
          </a:solidFill>
          <a:ln w="25400">
            <a:solidFill>
              <a:srgbClr val="2E7D32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6035040" y="2377440"/>
            <a:ext cx="2743200" cy="384048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126480" y="2395728"/>
            <a:ext cx="25603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Lower Support Needs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6144768" y="2834640"/>
            <a:ext cx="2523744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D1C4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Often speaks fluently but may struggle socially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D1C4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Highly focused special interests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D1C4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May mask difficulties in public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D1C4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Challenges still real but less visible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274320" y="480060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B0BE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⚠️  Support needs can change over time and in different environments. Avoid using 'levels' to limit expectations.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3F2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37160"/>
            <a:ext cx="8412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Signs &amp; Characteristics of ASD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274320" y="1097280"/>
            <a:ext cx="2743200" cy="3749040"/>
          </a:xfrm>
          <a:prstGeom prst="rect">
            <a:avLst/>
          </a:prstGeom>
          <a:solidFill>
            <a:srgbClr val="FFFFFF"/>
          </a:solidFill>
          <a:ln w="25400">
            <a:solidFill>
              <a:srgbClr val="1565C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74320" y="1097280"/>
            <a:ext cx="2743200" cy="457200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1115568"/>
            <a:ext cx="2560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Communication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11480" y="1645920"/>
            <a:ext cx="2468880" cy="3108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Difficulty understanding facial expressions &amp; body language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Prefers parallel play or solitary activities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Takes language very literally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May struggle to start or maintain conversations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3154680" y="1097280"/>
            <a:ext cx="2743200" cy="3749040"/>
          </a:xfrm>
          <a:prstGeom prst="rect">
            <a:avLst/>
          </a:prstGeom>
          <a:solidFill>
            <a:srgbClr val="FFFFFF"/>
          </a:solidFill>
          <a:ln w="25400">
            <a:solidFill>
              <a:srgbClr val="00897B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3154680" y="1097280"/>
            <a:ext cx="2743200" cy="457200"/>
          </a:xfrm>
          <a:prstGeom prst="rect">
            <a:avLst/>
          </a:prstGeom>
          <a:solidFill>
            <a:srgbClr val="00897B"/>
          </a:solidFill>
          <a:ln w="12700">
            <a:solidFill>
              <a:srgbClr val="00897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246120" y="1115568"/>
            <a:ext cx="2560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Sensory Experiences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3291840" y="1645920"/>
            <a:ext cx="2468880" cy="3108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 or under-sensitivity to sound, touch, light, taste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May seek intense sensory input (spinning, jumping)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Overwhelmed in busy or loud environments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Clothing textures or food textures can be distressing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035040" y="1097280"/>
            <a:ext cx="2743200" cy="3749040"/>
          </a:xfrm>
          <a:prstGeom prst="rect">
            <a:avLst/>
          </a:prstGeom>
          <a:solidFill>
            <a:srgbClr val="FFFFFF"/>
          </a:solidFill>
          <a:ln w="25400">
            <a:solidFill>
              <a:srgbClr val="7B2D8B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035040" y="1097280"/>
            <a:ext cx="2743200" cy="457200"/>
          </a:xfrm>
          <a:prstGeom prst="rect">
            <a:avLst/>
          </a:prstGeom>
          <a:solidFill>
            <a:srgbClr val="7B2D8B"/>
          </a:solidFill>
          <a:ln w="12700">
            <a:solidFill>
              <a:srgbClr val="7B2D8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126480" y="1115568"/>
            <a:ext cx="2560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Patterns &amp; Routines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172200" y="1645920"/>
            <a:ext cx="2468880" cy="3108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 preference for sameness and routines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Deep, focused special interests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Repetitive movements (stimming) — a form of self-regulation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Distress when routines are disrupted unexpectedly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274320" y="4846320"/>
            <a:ext cx="8595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46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Remember: these traits are not flaws — they are differences. Many autistic people celebrate their unique way of experiencing the world.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51560"/>
          </a:xfrm>
          <a:prstGeom prst="rect">
            <a:avLst/>
          </a:prstGeom>
          <a:solidFill>
            <a:srgbClr val="E65100"/>
          </a:solidFill>
          <a:ln w="12700">
            <a:solidFill>
              <a:srgbClr val="E651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37160"/>
            <a:ext cx="84124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My Child Has Been Diagnosed — Now What?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365760" y="1143000"/>
            <a:ext cx="8412480" cy="685800"/>
          </a:xfrm>
          <a:prstGeom prst="rect">
            <a:avLst/>
          </a:prstGeom>
          <a:solidFill>
            <a:srgbClr val="FFF3E0"/>
          </a:solidFill>
          <a:ln w="25400">
            <a:solidFill>
              <a:srgbClr val="E6510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1188720"/>
            <a:ext cx="80467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💛  It's okay to feel overwhelmed, confused, or even relieved. A diagnosis is not an ending — it's a doorway to understanding and support.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65760" y="1965960"/>
            <a:ext cx="2651760" cy="1261872"/>
          </a:xfrm>
          <a:prstGeom prst="rect">
            <a:avLst/>
          </a:prstGeom>
          <a:solidFill>
            <a:srgbClr val="FFFFFF"/>
          </a:solidFill>
          <a:ln w="19050">
            <a:solidFill>
              <a:srgbClr val="E6510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2075688"/>
            <a:ext cx="411480" cy="411480"/>
          </a:xfrm>
          <a:prstGeom prst="ellipse">
            <a:avLst/>
          </a:prstGeom>
          <a:solidFill>
            <a:srgbClr val="E65100"/>
          </a:solidFill>
          <a:ln w="12700">
            <a:solidFill>
              <a:srgbClr val="E6510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2075688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32688" y="2057400"/>
            <a:ext cx="20116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E65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Allow Yourself to Feel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75488" y="2468880"/>
            <a:ext cx="2432304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 yourself permission to process the news. Grief, shock, and hope can all coexist. Seek support for yourself too.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3200400" y="1965960"/>
            <a:ext cx="2651760" cy="1261872"/>
          </a:xfrm>
          <a:prstGeom prst="rect">
            <a:avLst/>
          </a:prstGeom>
          <a:solidFill>
            <a:srgbClr val="FFFFFF"/>
          </a:solidFill>
          <a:ln w="19050">
            <a:solidFill>
              <a:srgbClr val="00897B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3291840" y="2075688"/>
            <a:ext cx="411480" cy="411480"/>
          </a:xfrm>
          <a:prstGeom prst="ellipse">
            <a:avLst/>
          </a:prstGeom>
          <a:solidFill>
            <a:srgbClr val="00897B"/>
          </a:solidFill>
          <a:ln w="12700">
            <a:solidFill>
              <a:srgbClr val="00897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291840" y="2075688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3767328" y="2057400"/>
            <a:ext cx="20116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89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About ASD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310128" y="2468880"/>
            <a:ext cx="2432304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from autistic voices and reputable sources. Understanding the diagnosis is your greatest tool.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035040" y="1965960"/>
            <a:ext cx="2651760" cy="1261872"/>
          </a:xfrm>
          <a:prstGeom prst="rect">
            <a:avLst/>
          </a:prstGeom>
          <a:solidFill>
            <a:srgbClr val="FFFFFF"/>
          </a:solidFill>
          <a:ln w="19050">
            <a:solidFill>
              <a:srgbClr val="1565C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126480" y="2075688"/>
            <a:ext cx="411480" cy="411480"/>
          </a:xfrm>
          <a:prstGeom prst="ellipse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126480" y="2075688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601968" y="2057400"/>
            <a:ext cx="20116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565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 With Specialists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6144768" y="2468880"/>
            <a:ext cx="2432304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a team: developmental paediatrician, speech therapist, OT, psychologist. Early intervention makes a difference.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65760" y="3383280"/>
            <a:ext cx="2651760" cy="1261872"/>
          </a:xfrm>
          <a:prstGeom prst="rect">
            <a:avLst/>
          </a:prstGeom>
          <a:solidFill>
            <a:srgbClr val="FFFFFF"/>
          </a:solidFill>
          <a:ln w="19050">
            <a:solidFill>
              <a:srgbClr val="7B2D8B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457200" y="3493008"/>
            <a:ext cx="411480" cy="411480"/>
          </a:xfrm>
          <a:prstGeom prst="ellipse">
            <a:avLst/>
          </a:prstGeom>
          <a:solidFill>
            <a:srgbClr val="7B2D8B"/>
          </a:solidFill>
          <a:ln w="12700">
            <a:solidFill>
              <a:srgbClr val="7B2D8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493008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932688" y="3474720"/>
            <a:ext cx="20116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7B2D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Your Community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475488" y="3886200"/>
            <a:ext cx="2432304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 with other ASD families and autistic adults. Support groups and organisations offer invaluable guidance.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3200400" y="3383280"/>
            <a:ext cx="2651760" cy="1261872"/>
          </a:xfrm>
          <a:prstGeom prst="rect">
            <a:avLst/>
          </a:prstGeom>
          <a:solidFill>
            <a:srgbClr val="FFFFFF"/>
          </a:solidFill>
          <a:ln w="19050">
            <a:solidFill>
              <a:srgbClr val="2E7D32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3291840" y="3493008"/>
            <a:ext cx="411480" cy="411480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291840" y="3493008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3767328" y="3474720"/>
            <a:ext cx="20116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Advocate for Your Child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3310128" y="3886200"/>
            <a:ext cx="2432304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your child's rights at school and in healthcare. You are their most powerful advocate — trust your instincts.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6035040" y="3383280"/>
            <a:ext cx="2651760" cy="1261872"/>
          </a:xfrm>
          <a:prstGeom prst="rect">
            <a:avLst/>
          </a:prstGeom>
          <a:solidFill>
            <a:srgbClr val="FFFFFF"/>
          </a:solidFill>
          <a:ln w="19050">
            <a:solidFill>
              <a:srgbClr val="C62828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6126480" y="3493008"/>
            <a:ext cx="411480" cy="411480"/>
          </a:xfrm>
          <a:prstGeom prst="ellipse">
            <a:avLst/>
          </a:prstGeom>
          <a:solidFill>
            <a:srgbClr val="C62828"/>
          </a:solidFill>
          <a:ln w="12700">
            <a:solidFill>
              <a:srgbClr val="C6282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126480" y="3493008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6601968" y="3474720"/>
            <a:ext cx="20116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62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Focus on Strengths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6144768" y="3886200"/>
            <a:ext cx="2432304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what your child loves and excels at. Build confidence by nurturing their passions alongside any challenges.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D1B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Early Intervention &amp; Professional Support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F9A8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shows that early, targeted support leads to the best long-term outcomes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365760" y="1234440"/>
            <a:ext cx="4114800" cy="1664208"/>
          </a:xfrm>
          <a:prstGeom prst="rect">
            <a:avLst/>
          </a:prstGeom>
          <a:solidFill>
            <a:srgbClr val="1E1248"/>
          </a:solidFill>
          <a:ln w="25400">
            <a:solidFill>
              <a:srgbClr val="1565C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365760" y="1234440"/>
            <a:ext cx="548640" cy="1664208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178308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🗣️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565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Speech &amp; Language Therapy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05840" y="1783080"/>
            <a:ext cx="33375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1C4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Develops communication skills, whether verbal, sign-based, or through AAC (augmentative and alternative communication) devices.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754880" y="1234440"/>
            <a:ext cx="4114800" cy="1664208"/>
          </a:xfrm>
          <a:prstGeom prst="rect">
            <a:avLst/>
          </a:prstGeom>
          <a:solidFill>
            <a:srgbClr val="1E1248"/>
          </a:solidFill>
          <a:ln w="25400">
            <a:solidFill>
              <a:srgbClr val="00897B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754880" y="1234440"/>
            <a:ext cx="548640" cy="1664208"/>
          </a:xfrm>
          <a:prstGeom prst="rect">
            <a:avLst/>
          </a:prstGeom>
          <a:solidFill>
            <a:srgbClr val="00897B"/>
          </a:solidFill>
          <a:ln w="12700">
            <a:solidFill>
              <a:srgbClr val="00897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754880" y="178308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🤲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5394960" y="1371600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89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Occupational Therapy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394960" y="1783080"/>
            <a:ext cx="33375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1C4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Addresses sensory processing, fine motor skills, self-care skills, and daily living tasks. Vital for independence.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65760" y="3108960"/>
            <a:ext cx="4114800" cy="1664208"/>
          </a:xfrm>
          <a:prstGeom prst="rect">
            <a:avLst/>
          </a:prstGeom>
          <a:solidFill>
            <a:srgbClr val="1E1248"/>
          </a:solidFill>
          <a:ln w="25400">
            <a:solidFill>
              <a:srgbClr val="7B2D8B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365760" y="3108960"/>
            <a:ext cx="548640" cy="1664208"/>
          </a:xfrm>
          <a:prstGeom prst="rect">
            <a:avLst/>
          </a:prstGeom>
          <a:solidFill>
            <a:srgbClr val="7B2D8B"/>
          </a:solidFill>
          <a:ln w="12700">
            <a:solidFill>
              <a:srgbClr val="7B2D8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65760" y="365760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🎭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005840" y="3246120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7B2D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Behavioural Support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657600"/>
            <a:ext cx="33375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1C4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Positive, evidence-based approaches to support emotional regulation, reduce anxiety, and build adaptive skills.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754880" y="3108960"/>
            <a:ext cx="4114800" cy="1664208"/>
          </a:xfrm>
          <a:prstGeom prst="rect">
            <a:avLst/>
          </a:prstGeom>
          <a:solidFill>
            <a:srgbClr val="1E1248"/>
          </a:solidFill>
          <a:ln w="25400">
            <a:solidFill>
              <a:srgbClr val="E6510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4754880" y="3108960"/>
            <a:ext cx="548640" cy="1664208"/>
          </a:xfrm>
          <a:prstGeom prst="rect">
            <a:avLst/>
          </a:prstGeom>
          <a:solidFill>
            <a:srgbClr val="E65100"/>
          </a:solidFill>
          <a:ln w="12700">
            <a:solidFill>
              <a:srgbClr val="E6510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754880" y="365760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📚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5394960" y="3246120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65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Educational Support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5394960" y="3657600"/>
            <a:ext cx="33375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1C4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IEPs, EHCP plans, and specialist schools/inclusion support help children access learning in ways that suit them.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365760" y="4846320"/>
            <a:ext cx="8412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F9A8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⭐  Start as early as possible — but it's never too late. Support at any age makes a meaningful difference.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0F2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51560"/>
          </a:xfrm>
          <a:prstGeom prst="rect">
            <a:avLst/>
          </a:prstGeom>
          <a:solidFill>
            <a:srgbClr val="00897B"/>
          </a:solidFill>
          <a:ln w="12700">
            <a:solidFill>
              <a:srgbClr val="00897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37160"/>
            <a:ext cx="84124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Power of Play Therapy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365760" y="1143000"/>
            <a:ext cx="8412480" cy="777240"/>
          </a:xfrm>
          <a:prstGeom prst="rect">
            <a:avLst/>
          </a:prstGeom>
          <a:solidFill>
            <a:srgbClr val="FFFFFF"/>
          </a:solidFill>
          <a:ln w="25400">
            <a:solidFill>
              <a:srgbClr val="00897B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548640" y="118872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🎮  What is Play Therapy? Play therapy is a structured, therapeutic approach where trained therapists use play as the primary language of communication with children. For autistic children, it meets them in their natural world — play.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365760" y="2057400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89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Play Works for ASD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65760" y="2468880"/>
            <a:ext cx="402336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Play is the natural language of childhood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Reduces anxiety in a safe, fun environment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Builds social skills through real interaction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Develops emotional vocabulary and self-expression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Strengthens the parent-child or therapist-child bond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754880" y="2057400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89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Types of Play Therapy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754880" y="2487168"/>
            <a:ext cx="402336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97B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892040" y="2505456"/>
            <a:ext cx="37490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DIR/Floortime  —  Child-led, follows the child's interests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4754880" y="3017520"/>
            <a:ext cx="402336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97B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4892040" y="3035808"/>
            <a:ext cx="37490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LEGO® Therapy  —  Social skills through collaborative building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754880" y="3547872"/>
            <a:ext cx="402336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97B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4892040" y="3566160"/>
            <a:ext cx="37490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Stories  —  Narratives to understand social situations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4754880" y="4078224"/>
            <a:ext cx="402336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897B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4892040" y="4096512"/>
            <a:ext cx="37490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Sand Tray Therapy  —  Expressive &amp; sensory exploration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0" y="4974336"/>
            <a:ext cx="9144000" cy="164592"/>
          </a:xfrm>
          <a:prstGeom prst="rect">
            <a:avLst/>
          </a:prstGeom>
          <a:solidFill>
            <a:srgbClr val="00897B"/>
          </a:solidFill>
          <a:ln w="12700">
            <a:solidFill>
              <a:srgbClr val="00897B"/>
            </a:solidFill>
            <a:prstDash val="solid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D1B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Benefits of Play Therapy for Autistic Children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274320" y="960120"/>
            <a:ext cx="2743200" cy="1810512"/>
          </a:xfrm>
          <a:prstGeom prst="rect">
            <a:avLst/>
          </a:prstGeom>
          <a:solidFill>
            <a:srgbClr val="1E1248"/>
          </a:solidFill>
          <a:ln w="25400">
            <a:solidFill>
              <a:srgbClr val="1565C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411480" y="1124712"/>
            <a:ext cx="502920" cy="502920"/>
          </a:xfrm>
          <a:prstGeom prst="ellipse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1480" y="112471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💬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05840" y="1143000"/>
            <a:ext cx="1920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565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Communication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84048" y="1709928"/>
            <a:ext cx="2523744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1C4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Children who struggle with verbal communication can express needs, emotions, and ideas through play. This often transfers to improved verbal skills.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154680" y="960120"/>
            <a:ext cx="2743200" cy="1810512"/>
          </a:xfrm>
          <a:prstGeom prst="rect">
            <a:avLst/>
          </a:prstGeom>
          <a:solidFill>
            <a:srgbClr val="1E1248"/>
          </a:solidFill>
          <a:ln w="25400">
            <a:solidFill>
              <a:srgbClr val="00897B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3291840" y="1124712"/>
            <a:ext cx="502920" cy="502920"/>
          </a:xfrm>
          <a:prstGeom prst="ellipse">
            <a:avLst/>
          </a:prstGeom>
          <a:solidFill>
            <a:srgbClr val="00897B"/>
          </a:solidFill>
          <a:ln w="12700">
            <a:solidFill>
              <a:srgbClr val="00897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291840" y="112471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🤝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3886200" y="1143000"/>
            <a:ext cx="1920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89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Skills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264408" y="1709928"/>
            <a:ext cx="2523744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1C4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Turn-taking, sharing, joint attention, and reading social cues — all practised naturally within the play environment.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035040" y="960120"/>
            <a:ext cx="2743200" cy="1810512"/>
          </a:xfrm>
          <a:prstGeom prst="rect">
            <a:avLst/>
          </a:prstGeom>
          <a:solidFill>
            <a:srgbClr val="1E1248"/>
          </a:solidFill>
          <a:ln w="25400">
            <a:solidFill>
              <a:srgbClr val="C62828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6172200" y="1124712"/>
            <a:ext cx="502920" cy="502920"/>
          </a:xfrm>
          <a:prstGeom prst="ellipse">
            <a:avLst/>
          </a:prstGeom>
          <a:solidFill>
            <a:srgbClr val="C62828"/>
          </a:solidFill>
          <a:ln w="12700">
            <a:solidFill>
              <a:srgbClr val="C6282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172200" y="112471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❤️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6766560" y="1143000"/>
            <a:ext cx="1920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62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Emotional Growth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144768" y="1709928"/>
            <a:ext cx="2523744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1C4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Children learn to identify, name, and manage their feelings. Emotional regulation built here has a lasting impact on daily life.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274320" y="2971800"/>
            <a:ext cx="2743200" cy="1810512"/>
          </a:xfrm>
          <a:prstGeom prst="rect">
            <a:avLst/>
          </a:prstGeom>
          <a:solidFill>
            <a:srgbClr val="1E1248"/>
          </a:solidFill>
          <a:ln w="25400">
            <a:solidFill>
              <a:srgbClr val="E6510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411480" y="3136392"/>
            <a:ext cx="502920" cy="502920"/>
          </a:xfrm>
          <a:prstGeom prst="ellipse">
            <a:avLst/>
          </a:prstGeom>
          <a:solidFill>
            <a:srgbClr val="E65100"/>
          </a:solidFill>
          <a:ln w="12700">
            <a:solidFill>
              <a:srgbClr val="E6510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11480" y="313639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😊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1005840" y="3154680"/>
            <a:ext cx="1920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65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Reduced Anxiety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384048" y="3721608"/>
            <a:ext cx="2523744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1C4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predictable, playful environment reduces stress. Over time, children generalise this calm to real-world settings.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3154680" y="2971800"/>
            <a:ext cx="2743200" cy="1810512"/>
          </a:xfrm>
          <a:prstGeom prst="rect">
            <a:avLst/>
          </a:prstGeom>
          <a:solidFill>
            <a:srgbClr val="1E1248"/>
          </a:solidFill>
          <a:ln w="25400">
            <a:solidFill>
              <a:srgbClr val="7B2D8B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3291840" y="3136392"/>
            <a:ext cx="502920" cy="502920"/>
          </a:xfrm>
          <a:prstGeom prst="ellipse">
            <a:avLst/>
          </a:prstGeom>
          <a:solidFill>
            <a:srgbClr val="7B2D8B"/>
          </a:solidFill>
          <a:ln w="12700">
            <a:solidFill>
              <a:srgbClr val="7B2D8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291840" y="313639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🧠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3886200" y="3154680"/>
            <a:ext cx="1920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7B2D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Cognitive Skills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3264408" y="3721608"/>
            <a:ext cx="2523744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1C4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Problem-solving, creative thinking, and flexible reasoning are all developed through purposeful therapeutic play.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6035040" y="2971800"/>
            <a:ext cx="2743200" cy="1810512"/>
          </a:xfrm>
          <a:prstGeom prst="rect">
            <a:avLst/>
          </a:prstGeom>
          <a:solidFill>
            <a:srgbClr val="1E1248"/>
          </a:solidFill>
          <a:ln w="25400">
            <a:solidFill>
              <a:srgbClr val="2E7D32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6172200" y="3136392"/>
            <a:ext cx="502920" cy="502920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172200" y="313639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🏠</a:t>
            </a:r>
            <a:endParaRPr lang="en-US" sz="1800" dirty="0"/>
          </a:p>
        </p:txBody>
      </p:sp>
      <p:sp>
        <p:nvSpPr>
          <p:cNvPr id="31" name="Text 29"/>
          <p:cNvSpPr/>
          <p:nvPr/>
        </p:nvSpPr>
        <p:spPr>
          <a:xfrm>
            <a:off x="6766560" y="3154680"/>
            <a:ext cx="1920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Family Connection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6144768" y="3721608"/>
            <a:ext cx="2523744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1C4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Parent-inclusive play therapy helps families understand and connect with their child, transforming relationships at home.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365760" y="4919472"/>
            <a:ext cx="84124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90A4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evidence supports play therapy as an effective, child-centred intervention for children on the autism spectrum.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51560"/>
          </a:xfrm>
          <a:prstGeom prst="rect">
            <a:avLst/>
          </a:prstGeom>
          <a:solidFill>
            <a:srgbClr val="7B2D8B"/>
          </a:solidFill>
          <a:ln w="12700">
            <a:solidFill>
              <a:srgbClr val="7B2D8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37160"/>
            <a:ext cx="84124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Art Therapy: Creating Without Words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0" y="1051560"/>
            <a:ext cx="1524000" cy="109728"/>
          </a:xfrm>
          <a:prstGeom prst="rect">
            <a:avLst/>
          </a:prstGeom>
          <a:solidFill>
            <a:srgbClr val="C62828"/>
          </a:solidFill>
          <a:ln w="12700">
            <a:solidFill>
              <a:srgbClr val="C6282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524000" y="1051560"/>
            <a:ext cx="1524000" cy="109728"/>
          </a:xfrm>
          <a:prstGeom prst="rect">
            <a:avLst/>
          </a:prstGeom>
          <a:solidFill>
            <a:srgbClr val="E65100"/>
          </a:solidFill>
          <a:ln w="12700">
            <a:solidFill>
              <a:srgbClr val="E6510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048000" y="1051560"/>
            <a:ext cx="1524000" cy="109728"/>
          </a:xfrm>
          <a:prstGeom prst="rect">
            <a:avLst/>
          </a:prstGeom>
          <a:solidFill>
            <a:srgbClr val="F9A825"/>
          </a:solidFill>
          <a:ln w="12700">
            <a:solidFill>
              <a:srgbClr val="F9A82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72000" y="1051560"/>
            <a:ext cx="1524000" cy="109728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096000" y="1051560"/>
            <a:ext cx="1524000" cy="109728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620000" y="1051560"/>
            <a:ext cx="1524000" cy="109728"/>
          </a:xfrm>
          <a:prstGeom prst="rect">
            <a:avLst/>
          </a:prstGeom>
          <a:solidFill>
            <a:srgbClr val="7B2D8B"/>
          </a:solidFill>
          <a:ln w="12700">
            <a:solidFill>
              <a:srgbClr val="7B2D8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65760" y="1261872"/>
            <a:ext cx="8412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 therapy uses creative processes — drawing, painting, sculpture, collage, and more — as a therapeutic tool. For autistic individuals who may find words difficult, art opens a powerful channel for expression and communication.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365760" y="2057400"/>
            <a:ext cx="4023360" cy="411480"/>
          </a:xfrm>
          <a:prstGeom prst="rect">
            <a:avLst/>
          </a:prstGeom>
          <a:solidFill>
            <a:srgbClr val="7B2D8B"/>
          </a:solidFill>
          <a:ln w="12700">
            <a:solidFill>
              <a:srgbClr val="7B2D8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075688"/>
            <a:ext cx="3840480" cy="3749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🎨  Benefits of Art Therapy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365760" y="2514600"/>
            <a:ext cx="4023360" cy="2514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Non-verbal expression of thoughts and feelings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Reduces anxiety and promotes calm focus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Develops fine motor skills and hand-eye coordination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Builds self-esteem through creative achievement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Offers sensory exploration in a controlled way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Supports processing of experiences and trauma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Encourages imagination and flexible thinking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754880" y="2057400"/>
            <a:ext cx="4023360" cy="411480"/>
          </a:xfrm>
          <a:prstGeom prst="rect">
            <a:avLst/>
          </a:prstGeom>
          <a:solidFill>
            <a:srgbClr val="00897B"/>
          </a:solidFill>
          <a:ln w="12700">
            <a:solidFill>
              <a:srgbClr val="00897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846320" y="2075688"/>
            <a:ext cx="3840480" cy="3749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🖌️  Art Forms Used in Therapy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4754880" y="2578608"/>
            <a:ext cx="4023360" cy="347472"/>
          </a:xfrm>
          <a:prstGeom prst="rect">
            <a:avLst/>
          </a:prstGeom>
          <a:solidFill>
            <a:srgbClr val="E0F2F1"/>
          </a:solidFill>
          <a:ln w="6350">
            <a:solidFill>
              <a:srgbClr val="C8E6C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846320" y="2587752"/>
            <a:ext cx="38404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89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Drawing &amp; Painting</a:t>
            </a:r>
            <a:pPr indent="0" marL="0">
              <a:buNone/>
            </a:pPr>
            <a:r>
              <a:rPr lang="en-US" sz="11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Safe, familiar, self-expressive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4754880" y="2971800"/>
            <a:ext cx="4023360" cy="347472"/>
          </a:xfrm>
          <a:prstGeom prst="rect">
            <a:avLst/>
          </a:prstGeom>
          <a:solidFill>
            <a:srgbClr val="FFFFFF"/>
          </a:solidFill>
          <a:ln w="6350">
            <a:solidFill>
              <a:srgbClr val="C8E6C9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846320" y="2980944"/>
            <a:ext cx="38404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89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Clay &amp; Sculpture</a:t>
            </a:r>
            <a:pPr indent="0" marL="0">
              <a:buNone/>
            </a:pPr>
            <a:r>
              <a:rPr lang="en-US" sz="11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Sensory-rich and grounding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4754880" y="3364992"/>
            <a:ext cx="4023360" cy="347472"/>
          </a:xfrm>
          <a:prstGeom prst="rect">
            <a:avLst/>
          </a:prstGeom>
          <a:solidFill>
            <a:srgbClr val="E0F2F1"/>
          </a:solidFill>
          <a:ln w="6350">
            <a:solidFill>
              <a:srgbClr val="C8E6C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846320" y="3374136"/>
            <a:ext cx="38404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89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Collage</a:t>
            </a:r>
            <a:pPr indent="0" marL="0">
              <a:buNone/>
            </a:pPr>
            <a:r>
              <a:rPr lang="en-US" sz="11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Low-pressure, builds visual narratives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4754880" y="3758184"/>
            <a:ext cx="4023360" cy="347472"/>
          </a:xfrm>
          <a:prstGeom prst="rect">
            <a:avLst/>
          </a:prstGeom>
          <a:solidFill>
            <a:srgbClr val="FFFFFF"/>
          </a:solidFill>
          <a:ln w="6350">
            <a:solidFill>
              <a:srgbClr val="C8E6C9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846320" y="3767328"/>
            <a:ext cx="38404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89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Photography</a:t>
            </a:r>
            <a:pPr indent="0" marL="0">
              <a:buNone/>
            </a:pPr>
            <a:r>
              <a:rPr lang="en-US" sz="11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Perspective-taking and communication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4754880" y="4151376"/>
            <a:ext cx="4023360" cy="347472"/>
          </a:xfrm>
          <a:prstGeom prst="rect">
            <a:avLst/>
          </a:prstGeom>
          <a:solidFill>
            <a:srgbClr val="E0F2F1"/>
          </a:solidFill>
          <a:ln w="6350">
            <a:solidFill>
              <a:srgbClr val="C8E6C9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846320" y="4160520"/>
            <a:ext cx="38404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89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Art</a:t>
            </a:r>
            <a:pPr indent="0" marL="0">
              <a:buNone/>
            </a:pPr>
            <a:r>
              <a:rPr lang="en-US" sz="11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Engaging for tech-oriented learners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4754880" y="4544568"/>
            <a:ext cx="4023360" cy="347472"/>
          </a:xfrm>
          <a:prstGeom prst="rect">
            <a:avLst/>
          </a:prstGeom>
          <a:solidFill>
            <a:srgbClr val="FFFFFF"/>
          </a:solidFill>
          <a:ln w="6350">
            <a:solidFill>
              <a:srgbClr val="C8E6C9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846320" y="4553712"/>
            <a:ext cx="38404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89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Textile &amp; Crafts</a:t>
            </a:r>
            <a:pPr indent="0" marL="0">
              <a:buNone/>
            </a:pPr>
            <a:r>
              <a:rPr lang="en-US" sz="11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Repetitive motion soothes sensory systems</a:t>
            </a:r>
            <a:endParaRPr lang="en-US" sz="11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D1B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3716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to Introduce Play &amp; Art Therapy at Home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F9A8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don't need to be a therapist to create therapeutic moments — you just need intention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274320" y="1234440"/>
            <a:ext cx="2743200" cy="1691640"/>
          </a:xfrm>
          <a:prstGeom prst="rect">
            <a:avLst/>
          </a:prstGeom>
          <a:solidFill>
            <a:srgbClr val="1E1248"/>
          </a:solidFill>
          <a:ln w="25400">
            <a:solidFill>
              <a:srgbClr val="E6510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74320" y="1234440"/>
            <a:ext cx="2743200" cy="365760"/>
          </a:xfrm>
          <a:prstGeom prst="rect">
            <a:avLst/>
          </a:prstGeom>
          <a:solidFill>
            <a:srgbClr val="E65100"/>
          </a:solidFill>
          <a:ln w="12700">
            <a:solidFill>
              <a:srgbClr val="E6510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1252728"/>
            <a:ext cx="25603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1  |  Create a Safe Space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84048" y="1673352"/>
            <a:ext cx="2523744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1C4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Dedicate a calm, predictable area for creative play. Minimise distractions. Let your child know this is their space with no right or wrong answers.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154680" y="1234440"/>
            <a:ext cx="2743200" cy="1691640"/>
          </a:xfrm>
          <a:prstGeom prst="rect">
            <a:avLst/>
          </a:prstGeom>
          <a:solidFill>
            <a:srgbClr val="1E1248"/>
          </a:solidFill>
          <a:ln w="25400">
            <a:solidFill>
              <a:srgbClr val="00897B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3154680" y="1234440"/>
            <a:ext cx="2743200" cy="365760"/>
          </a:xfrm>
          <a:prstGeom prst="rect">
            <a:avLst/>
          </a:prstGeom>
          <a:solidFill>
            <a:srgbClr val="00897B"/>
          </a:solidFill>
          <a:ln w="12700">
            <a:solidFill>
              <a:srgbClr val="00897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246120" y="1252728"/>
            <a:ext cx="25603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2  |  Follow Their Lead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264408" y="1673352"/>
            <a:ext cx="2523744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1C4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 what your child gravitates toward — trains, colours, textures, repetitive patterns. Use these as entry points. Don't redirect; join them in their world.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035040" y="1234440"/>
            <a:ext cx="2743200" cy="1691640"/>
          </a:xfrm>
          <a:prstGeom prst="rect">
            <a:avLst/>
          </a:prstGeom>
          <a:solidFill>
            <a:srgbClr val="1E1248"/>
          </a:solidFill>
          <a:ln w="25400">
            <a:solidFill>
              <a:srgbClr val="1565C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035040" y="1234440"/>
            <a:ext cx="2743200" cy="365760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126480" y="1252728"/>
            <a:ext cx="25603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3  |  Use Open-Ended Materials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144768" y="1673352"/>
            <a:ext cx="2523744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1C4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Stock playdough, paint, sand, building blocks, puppets, sensory bins. Open-ended materials invite exploration without expectation or judgment.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274320" y="3108960"/>
            <a:ext cx="2743200" cy="1691640"/>
          </a:xfrm>
          <a:prstGeom prst="rect">
            <a:avLst/>
          </a:prstGeom>
          <a:solidFill>
            <a:srgbClr val="1E1248"/>
          </a:solidFill>
          <a:ln w="25400">
            <a:solidFill>
              <a:srgbClr val="7B2D8B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274320" y="3108960"/>
            <a:ext cx="2743200" cy="365760"/>
          </a:xfrm>
          <a:prstGeom prst="rect">
            <a:avLst/>
          </a:prstGeom>
          <a:solidFill>
            <a:srgbClr val="7B2D8B"/>
          </a:solidFill>
          <a:ln w="12700">
            <a:solidFill>
              <a:srgbClr val="7B2D8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65760" y="3127248"/>
            <a:ext cx="25603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4  |  Set a Routine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84048" y="3547872"/>
            <a:ext cx="2523744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1C4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Schedule regular, consistent play/art sessions. Predictability reduces anxiety and helps your child look forward to these moments with safety and joy.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154680" y="3108960"/>
            <a:ext cx="2743200" cy="1691640"/>
          </a:xfrm>
          <a:prstGeom prst="rect">
            <a:avLst/>
          </a:prstGeom>
          <a:solidFill>
            <a:srgbClr val="1E1248"/>
          </a:solidFill>
          <a:ln w="25400">
            <a:solidFill>
              <a:srgbClr val="2E7D32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3154680" y="3108960"/>
            <a:ext cx="2743200" cy="36576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246120" y="3127248"/>
            <a:ext cx="25603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5  |  Work with a Therapist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3264408" y="3547872"/>
            <a:ext cx="2523744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1C4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accredited play or art therapist can guide structured sessions and coach you in therapeutic techniques to use between sessions at home.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6035040" y="3108960"/>
            <a:ext cx="2743200" cy="1691640"/>
          </a:xfrm>
          <a:prstGeom prst="rect">
            <a:avLst/>
          </a:prstGeom>
          <a:solidFill>
            <a:srgbClr val="1E1248"/>
          </a:solidFill>
          <a:ln w="25400">
            <a:solidFill>
              <a:srgbClr val="C62828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6035040" y="3108960"/>
            <a:ext cx="2743200" cy="365760"/>
          </a:xfrm>
          <a:prstGeom prst="rect">
            <a:avLst/>
          </a:prstGeom>
          <a:solidFill>
            <a:srgbClr val="C62828"/>
          </a:solidFill>
          <a:ln w="12700">
            <a:solidFill>
              <a:srgbClr val="C6282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126480" y="3127248"/>
            <a:ext cx="25603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6  |  Celebrate All Expression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6144768" y="3547872"/>
            <a:ext cx="2523744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1C4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scribble is as meaningful as a masterpiece. A child knocking down a tower is as valid as building one. Value process over product, always.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365760" y="4919472"/>
            <a:ext cx="84124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F9A8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 Tip: Always consult with your child's therapist or paediatrician before starting a new therapy approach at home.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D1B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524000" cy="164592"/>
          </a:xfrm>
          <a:prstGeom prst="rect">
            <a:avLst/>
          </a:prstGeom>
          <a:solidFill>
            <a:srgbClr val="C62828"/>
          </a:solidFill>
          <a:ln w="12700">
            <a:solidFill>
              <a:srgbClr val="C6282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524000" y="0"/>
            <a:ext cx="1524000" cy="164592"/>
          </a:xfrm>
          <a:prstGeom prst="rect">
            <a:avLst/>
          </a:prstGeom>
          <a:solidFill>
            <a:srgbClr val="E65100"/>
          </a:solidFill>
          <a:ln w="12700">
            <a:solidFill>
              <a:srgbClr val="E6510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048000" y="0"/>
            <a:ext cx="1524000" cy="164592"/>
          </a:xfrm>
          <a:prstGeom prst="rect">
            <a:avLst/>
          </a:prstGeom>
          <a:solidFill>
            <a:srgbClr val="F9A825"/>
          </a:solidFill>
          <a:ln w="12700">
            <a:solidFill>
              <a:srgbClr val="F9A82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0" y="0"/>
            <a:ext cx="1524000" cy="164592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096000" y="0"/>
            <a:ext cx="1524000" cy="164592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620000" y="0"/>
            <a:ext cx="1524000" cy="164592"/>
          </a:xfrm>
          <a:prstGeom prst="rect">
            <a:avLst/>
          </a:prstGeom>
          <a:solidFill>
            <a:srgbClr val="7B2D8B"/>
          </a:solidFill>
          <a:ln w="12700">
            <a:solidFill>
              <a:srgbClr val="7B2D8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743200" y="914400"/>
            <a:ext cx="1554480" cy="868680"/>
          </a:xfrm>
          <a:prstGeom prst="ellipse">
            <a:avLst/>
          </a:prstGeom>
          <a:solidFill>
            <a:srgbClr val="7B2D8B">
              <a:alpha val="80000"/>
            </a:srgbClr>
          </a:solidFill>
          <a:ln w="38100">
            <a:solidFill>
              <a:srgbClr val="F9A82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206240" y="914400"/>
            <a:ext cx="1554480" cy="868680"/>
          </a:xfrm>
          <a:prstGeom prst="ellipse">
            <a:avLst/>
          </a:prstGeom>
          <a:solidFill>
            <a:srgbClr val="00897B">
              <a:alpha val="80000"/>
            </a:srgbClr>
          </a:solidFill>
          <a:ln w="38100">
            <a:solidFill>
              <a:srgbClr val="E6510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" y="1920240"/>
            <a:ext cx="8229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 Autistic Person Deserves to Thrive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731520" y="2560320"/>
            <a:ext cx="7680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F9A8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understanding, early support, play, and creativity — every child can reach their potential.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365760" y="3108960"/>
            <a:ext cx="8412480" cy="347472"/>
          </a:xfrm>
          <a:prstGeom prst="rect">
            <a:avLst/>
          </a:prstGeom>
          <a:solidFill>
            <a:srgbClr val="1E1248"/>
          </a:solidFill>
          <a:ln w="12700">
            <a:solidFill>
              <a:srgbClr val="00897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3127248"/>
            <a:ext cx="82296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89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📌  Key Resources &amp; Next Steps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7200" y="3547872"/>
            <a:ext cx="82296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1C4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🌐  National Autistic Society (NAS) — autism.org.uk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57200" y="3781044"/>
            <a:ext cx="82296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1C4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🎭  British Association of Play Therapists — bapt.net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457200" y="4014216"/>
            <a:ext cx="82296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1C4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🎨  British Association of Art Therapists — baat.org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57200" y="4247388"/>
            <a:ext cx="82296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1C4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📞  Autism Helpline — 0808 800 4104 (free)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57200" y="4480560"/>
            <a:ext cx="82296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1C4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📖  'The Reason I Jump' by Naoki Higashida — written by an autistic author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57200" y="4713732"/>
            <a:ext cx="82296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1C4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💻  Ambitious About Autism — ambitiousaboutautism.org.uk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0" y="4974336"/>
            <a:ext cx="1524000" cy="164592"/>
          </a:xfrm>
          <a:prstGeom prst="rect">
            <a:avLst/>
          </a:prstGeom>
          <a:solidFill>
            <a:srgbClr val="C62828"/>
          </a:solidFill>
          <a:ln w="12700">
            <a:solidFill>
              <a:srgbClr val="C62828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524000" y="4974336"/>
            <a:ext cx="1524000" cy="164592"/>
          </a:xfrm>
          <a:prstGeom prst="rect">
            <a:avLst/>
          </a:prstGeom>
          <a:solidFill>
            <a:srgbClr val="E65100"/>
          </a:solidFill>
          <a:ln w="12700">
            <a:solidFill>
              <a:srgbClr val="E6510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048000" y="4974336"/>
            <a:ext cx="1524000" cy="164592"/>
          </a:xfrm>
          <a:prstGeom prst="rect">
            <a:avLst/>
          </a:prstGeom>
          <a:solidFill>
            <a:srgbClr val="F9A825"/>
          </a:solidFill>
          <a:ln w="12700">
            <a:solidFill>
              <a:srgbClr val="F9A82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572000" y="4974336"/>
            <a:ext cx="1524000" cy="164592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096000" y="4974336"/>
            <a:ext cx="1524000" cy="164592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620000" y="4974336"/>
            <a:ext cx="1524000" cy="164592"/>
          </a:xfrm>
          <a:prstGeom prst="rect">
            <a:avLst/>
          </a:prstGeom>
          <a:solidFill>
            <a:srgbClr val="7B2D8B"/>
          </a:solidFill>
          <a:ln w="12700">
            <a:solidFill>
              <a:srgbClr val="7B2D8B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Autism Spectrum Disorder</dc:title>
  <dc:subject>PptxGenJS Presentation</dc:subject>
  <dc:creator>PptxGenJS</dc:creator>
  <cp:lastModifiedBy>PptxGenJS</cp:lastModifiedBy>
  <cp:revision>1</cp:revision>
  <dcterms:created xsi:type="dcterms:W3CDTF">2026-02-25T20:03:35Z</dcterms:created>
  <dcterms:modified xsi:type="dcterms:W3CDTF">2026-02-25T20:03:35Z</dcterms:modified>
</cp:coreProperties>
</file>