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jpg"/><Relationship Id="rId3" Type="http://schemas.openxmlformats.org/officeDocument/2006/relationships/image" Target="../media/image-9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188720"/>
            <a:ext cx="3657600" cy="3657600"/>
          </a:xfrm>
          <a:prstGeom prst="ellipse">
            <a:avLst/>
          </a:prstGeom>
          <a:solidFill>
            <a:srgbClr val="52796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2926080"/>
            <a:ext cx="3291840" cy="3291840"/>
          </a:xfrm>
          <a:prstGeom prst="ellipse">
            <a:avLst/>
          </a:prstGeom>
          <a:solidFill>
            <a:srgbClr val="84A98C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• TRINIDAD AND TOBAGO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188720"/>
            <a:ext cx="69494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Post-Sanya Conference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Report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278892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84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Translating CIPP and ICUA ideas into local action across the educational pipeline</a:t>
            </a:r>
            <a:endParaRPr lang="en-US" sz="1700" dirty="0"/>
          </a:p>
        </p:txBody>
      </p:sp>
      <p:pic>
        <p:nvPicPr>
          <p:cNvPr id="7" name="Image 0" descr="/home/claude/report/10004401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03720" y="3246120"/>
            <a:ext cx="1554480" cy="155448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416052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Deborah Hutchinson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National Coordinator, Trinidad and Tobago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Lead Facilitator, Innovation and Creativity through the Arts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BACKGROUND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Sanya to Trinidad and Tobago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822960" cy="822960"/>
          </a:xfrm>
          <a:prstGeom prst="ellipse">
            <a:avLst/>
          </a:prstGeom>
          <a:solidFill>
            <a:srgbClr val="52796F"/>
          </a:solidFill>
          <a:ln/>
        </p:spPr>
      </p:sp>
      <p:pic>
        <p:nvPicPr>
          <p:cNvPr id="5" name="Image 0" descr="/home/claude/report/icons/compas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590" y="1889150"/>
            <a:ext cx="427939" cy="42793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554480"/>
            <a:ext cx="6858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Following Trinidad and Tobago's participation in the UNESCO ASPnet Global Conference in Sanya, China (March–April 2026), the national network committed to turning global ideas into local action.</a:t>
            </a:r>
            <a:endParaRPr lang="en-US" sz="1400" dirty="0"/>
          </a:p>
          <a:p>
            <a:pPr indent="0"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frameworks guide this work:</a:t>
            </a:r>
            <a:endParaRPr lang="en-US" sz="1400" dirty="0"/>
          </a:p>
          <a:p>
            <a:pPr marL="342900" indent="-342900">
              <a:lnSpc>
                <a:spcPct val="110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CIPP (Collaborating to Improve and Protect our Planet) – a global online school partnership connecting students and educators around environmental action and the SDGs</a:t>
            </a:r>
            <a:endParaRPr lang="en-US" sz="14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4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ICUA – a complementary focus on inclusion and cultural awareness across the school community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397764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F4F6F2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3977640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279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initiatives now connect Sanya's ideas to 61 schools across 15 districts: Treasure Chest field trips, the Green Schools Urban Farming Pilot, the WSA Workshop Series, Inclusive Schools sensory spaces, the Coordinators network, and the SDG Lesson Plans Collection.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HERITAGE EDUCATION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Treasure Chest: A WSA Heritage Field Trip Programme</a:t>
            </a:r>
            <a:endParaRPr lang="en-US" sz="2800" dirty="0"/>
          </a:p>
        </p:txBody>
      </p:sp>
      <p:pic>
        <p:nvPicPr>
          <p:cNvPr id="4" name="Image 0" descr="/home/claude/report/10004362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554480"/>
            <a:ext cx="3566160" cy="31546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554480"/>
            <a:ext cx="3566160" cy="3154680"/>
          </a:xfrm>
          <a:prstGeom prst="rect">
            <a:avLst/>
          </a:prstGeom>
          <a:ln w="19050">
            <a:solidFill>
              <a:srgbClr val="84A98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4434840" y="1554480"/>
            <a:ext cx="640080" cy="640080"/>
          </a:xfrm>
          <a:prstGeom prst="ellipse">
            <a:avLst/>
          </a:prstGeom>
          <a:solidFill>
            <a:srgbClr val="D4A017"/>
          </a:solidFill>
          <a:ln/>
        </p:spPr>
      </p:sp>
      <p:pic>
        <p:nvPicPr>
          <p:cNvPr id="7" name="Image 1" descr="/home/claude/report/icons/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8459" y="1708099"/>
            <a:ext cx="332842" cy="3328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166360" y="1417320"/>
            <a:ext cx="3520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Treasure Chest, the network's heritage education ecosystem, is now a Whole School Approach field trip programme reaching the full educational pipeline — pre-primary, primary, and secondary.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field trips to wetlands, mangroves, and coastal sites across Trinidad and Tobago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Cross-curricular links to Visual Arts, Geography, History, and Environmental Science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observations become mixed-media artworks for the SDG Lesson Plans Collection</a:t>
            </a:r>
            <a:endParaRPr lang="en-US" sz="13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SDG 4, SDG 11 and SDG 15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548640" y="4572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Mangrove forest study made from natural materials gathered on a field trip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GRANT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Schools Urban Farming Pilot Project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40080" cy="640080"/>
          </a:xfrm>
          <a:prstGeom prst="ellipse">
            <a:avLst/>
          </a:prstGeom>
          <a:solidFill>
            <a:srgbClr val="52796F"/>
          </a:solidFill>
          <a:ln/>
        </p:spPr>
      </p:sp>
      <p:pic>
        <p:nvPicPr>
          <p:cNvPr id="5" name="Image 0" descr="/home/claude/report/icons/seedlin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259" y="17080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2331720"/>
            <a:ext cx="4480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on the UNESCO Participation Programme Green Schools proposal for SJCSF, the network has secured a grant to launch small-scale urban farming spaces in participating schools.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growing, composting and sustainable food production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Living context for the environmental themes explored on Treasure Chest field trips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and plant material feed directly into student artworks on local flora and pollinators</a:t>
            </a:r>
            <a:endParaRPr lang="en-US" sz="13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SDG 2, SDG 12 and SDG 15</a:t>
            </a:r>
            <a:endParaRPr lang="en-US" sz="1300" dirty="0"/>
          </a:p>
        </p:txBody>
      </p:sp>
      <p:pic>
        <p:nvPicPr>
          <p:cNvPr id="7" name="Image 1" descr="/home/claude/report/1000436281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349240" y="1417320"/>
            <a:ext cx="3246120" cy="315468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349240" y="1417320"/>
            <a:ext cx="3246120" cy="3154680"/>
          </a:xfrm>
          <a:prstGeom prst="rect">
            <a:avLst/>
          </a:prstGeom>
          <a:ln w="38100">
            <a:solidFill>
              <a:srgbClr val="FFFFF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349240" y="4617720"/>
            <a:ext cx="3246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Wetland study with dried plants, seeds and beans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SCHOOL APPROACH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Structural Workshops, 15 Schools, One Educational Pipeline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20700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84A9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Workshops use the “School as a Body” model, mapping five connected domains so sustainability and inclusion are embedded across whole-school operations — not just single classrooms.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1591056" cy="2651760"/>
          </a:xfrm>
          <a:prstGeom prst="roundRect">
            <a:avLst>
              <a:gd name="adj" fmla="val 4598"/>
            </a:avLst>
          </a:prstGeom>
          <a:solidFill>
            <a:srgbClr val="52796F">
              <a:alpha val="70000"/>
            </a:srgbClr>
          </a:solidFill>
          <a:ln/>
        </p:spPr>
      </p:sp>
      <p:pic>
        <p:nvPicPr>
          <p:cNvPr id="6" name="Image 0" descr="/home/claude/report/icons/head_go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708" y="2194560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2834640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40080" y="3246120"/>
            <a:ext cx="140817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and Vision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2258568" y="1965960"/>
            <a:ext cx="1591056" cy="2651760"/>
          </a:xfrm>
          <a:prstGeom prst="roundRect">
            <a:avLst>
              <a:gd name="adj" fmla="val 4598"/>
            </a:avLst>
          </a:prstGeom>
          <a:solidFill>
            <a:srgbClr val="52796F">
              <a:alpha val="70000"/>
            </a:srgbClr>
          </a:solidFill>
          <a:ln/>
        </p:spPr>
      </p:sp>
      <p:pic>
        <p:nvPicPr>
          <p:cNvPr id="10" name="Image 1" descr="/home/claude/report/icons/heart_go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636" y="219456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258568" y="2834640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2350008" y="3246120"/>
            <a:ext cx="140817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Culture: values, ethos, relationships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3968496" y="1965960"/>
            <a:ext cx="1591056" cy="2651760"/>
          </a:xfrm>
          <a:prstGeom prst="roundRect">
            <a:avLst>
              <a:gd name="adj" fmla="val 4598"/>
            </a:avLst>
          </a:prstGeom>
          <a:solidFill>
            <a:srgbClr val="52796F">
              <a:alpha val="70000"/>
            </a:srgbClr>
          </a:solidFill>
          <a:ln/>
        </p:spPr>
      </p:sp>
      <p:pic>
        <p:nvPicPr>
          <p:cNvPr id="14" name="Image 2" descr="/home/claude/report/icons/hands_gol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564" y="2194560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968496" y="2834640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</a:t>
            </a:r>
            <a:endParaRPr lang="en-US" sz="1700" dirty="0"/>
          </a:p>
        </p:txBody>
      </p:sp>
      <p:sp>
        <p:nvSpPr>
          <p:cNvPr id="16" name="Text 11"/>
          <p:cNvSpPr/>
          <p:nvPr/>
        </p:nvSpPr>
        <p:spPr>
          <a:xfrm>
            <a:off x="4059936" y="3246120"/>
            <a:ext cx="140817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Teaching, Learning and Classroom Practice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5678424" y="1965960"/>
            <a:ext cx="1591056" cy="2651760"/>
          </a:xfrm>
          <a:prstGeom prst="roundRect">
            <a:avLst>
              <a:gd name="adj" fmla="val 4598"/>
            </a:avLst>
          </a:prstGeom>
          <a:solidFill>
            <a:srgbClr val="52796F">
              <a:alpha val="70000"/>
            </a:srgbClr>
          </a:solidFill>
          <a:ln/>
        </p:spPr>
      </p:sp>
      <p:pic>
        <p:nvPicPr>
          <p:cNvPr id="18" name="Image 3" descr="/home/claude/report/icons/feet_gol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492" y="2194560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678424" y="2834640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Feet</a:t>
            </a:r>
            <a:endParaRPr lang="en-US" sz="1700" dirty="0"/>
          </a:p>
        </p:txBody>
      </p:sp>
      <p:sp>
        <p:nvSpPr>
          <p:cNvPr id="20" name="Text 14"/>
          <p:cNvSpPr/>
          <p:nvPr/>
        </p:nvSpPr>
        <p:spPr>
          <a:xfrm>
            <a:off x="5769864" y="3246120"/>
            <a:ext cx="140817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Curriculum, Policy and Decision-Making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7388352" y="1965960"/>
            <a:ext cx="1591056" cy="2651760"/>
          </a:xfrm>
          <a:prstGeom prst="roundRect">
            <a:avLst>
              <a:gd name="adj" fmla="val 4598"/>
            </a:avLst>
          </a:prstGeom>
          <a:solidFill>
            <a:srgbClr val="52796F">
              <a:alpha val="70000"/>
            </a:srgbClr>
          </a:solidFill>
          <a:ln/>
        </p:spPr>
      </p:sp>
      <p:pic>
        <p:nvPicPr>
          <p:cNvPr id="22" name="Image 4" descr="/home/claude/report/icons/eyes_gol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2420" y="2194560"/>
            <a:ext cx="502920" cy="5029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7388352" y="2834640"/>
            <a:ext cx="15910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Eyes</a:t>
            </a:r>
            <a:endParaRPr lang="en-US" sz="1700" dirty="0"/>
          </a:p>
        </p:txBody>
      </p:sp>
      <p:sp>
        <p:nvSpPr>
          <p:cNvPr id="24" name="Text 17"/>
          <p:cNvSpPr/>
          <p:nvPr/>
        </p:nvSpPr>
        <p:spPr>
          <a:xfrm>
            <a:off x="7479792" y="3246120"/>
            <a:ext cx="140817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Evaluation, Well-Being and Voice</a:t>
            </a:r>
            <a:endParaRPr lang="en-US" sz="1100" dirty="0"/>
          </a:p>
        </p:txBody>
      </p:sp>
      <p:sp>
        <p:nvSpPr>
          <p:cNvPr id="25" name="Text 18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WHOLE SCHOOL APPROACH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Workshops in Action</a:t>
            </a:r>
            <a:endParaRPr lang="en-US" sz="2800" dirty="0"/>
          </a:p>
        </p:txBody>
      </p:sp>
      <p:pic>
        <p:nvPicPr>
          <p:cNvPr id="4" name="Image 0" descr="/home/claude/report/10004346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508760"/>
            <a:ext cx="4023360" cy="30175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454456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the “School as a Body” model</a:t>
            </a:r>
            <a:endParaRPr lang="en-US" sz="1000" dirty="0"/>
          </a:p>
        </p:txBody>
      </p:sp>
      <p:pic>
        <p:nvPicPr>
          <p:cNvPr id="6" name="Image 1" descr="/home/claude/report/1000434599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0" y="1508760"/>
            <a:ext cx="4023360" cy="30175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2000" y="4544568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Mapping School Culture: values, ethos and relationships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INCLUSION &amp; WELLBEING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Schools: Sensory Areas and Sensory Walks</a:t>
            </a:r>
            <a:endParaRPr lang="en-US" sz="2800" dirty="0"/>
          </a:p>
        </p:txBody>
      </p:sp>
      <p:pic>
        <p:nvPicPr>
          <p:cNvPr id="4" name="Image 0" descr="/home/claude/report/10004362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029200" y="1463040"/>
            <a:ext cx="3566160" cy="2834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029200" y="1463040"/>
            <a:ext cx="3566160" cy="2834640"/>
          </a:xfrm>
          <a:prstGeom prst="rect">
            <a:avLst/>
          </a:prstGeom>
          <a:ln w="3810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029200" y="4343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natural-material artwork combining painted landscape and living plants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640080" cy="640080"/>
          </a:xfrm>
          <a:prstGeom prst="ellipse">
            <a:avLst/>
          </a:prstGeom>
          <a:solidFill>
            <a:srgbClr val="52796F"/>
          </a:solidFill>
          <a:ln/>
        </p:spPr>
      </p:sp>
      <p:pic>
        <p:nvPicPr>
          <p:cNvPr id="8" name="Image 1" descr="/home/claude/report/icons/hand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" y="1616659"/>
            <a:ext cx="332842" cy="33284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48640" y="224028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school libraries are establishing dedicated sensory areas — tactile, visual and natural materials in calming, supportive spaces.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 sensory areas with textured surfaces, plants and calm colour palettes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sensory walks: short nature trails of textures, scents, sounds and plant life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awareness and acceptance of neurodiversity, echoing Funeriffic and Golden Years</a:t>
            </a:r>
            <a:endParaRPr lang="en-US" sz="13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shareable implementation guide is in development for all 15 districts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&amp; COMMUNICATION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Sanya ASPnet Coordinators Group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640080" cy="640080"/>
          </a:xfrm>
          <a:prstGeom prst="ellipse">
            <a:avLst/>
          </a:prstGeom>
          <a:solidFill>
            <a:srgbClr val="3DA35D"/>
          </a:solidFill>
          <a:ln/>
        </p:spPr>
      </p:sp>
      <p:pic>
        <p:nvPicPr>
          <p:cNvPr id="5" name="Image 0" descr="/home/claude/report/icons/whatsap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2259" y="17080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2331720"/>
            <a:ext cx="4480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dedicated WhatsApp group keeps the connections built at Sanya alive, giving coordinators a quick, informal channel to collaborate.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ideas, ask questions and post updates on local initiatives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one another support adapting CIPP and ICUA to each national context</a:t>
            </a:r>
            <a:endParaRPr lang="en-US" sz="1300" dirty="0"/>
          </a:p>
          <a:p>
            <a:pPr marL="342900" indent="-3429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used to coordinate joint activities and share lesson plan ideas</a:t>
            </a:r>
            <a:endParaRPr lang="en-US" sz="1300" dirty="0"/>
          </a:p>
          <a:p>
            <a:pPr marL="342900" indent="-342900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Complements formal UNESCO ASPnet publications and resource-sharing</a:t>
            </a:r>
            <a:endParaRPr lang="en-US" sz="1300" dirty="0"/>
          </a:p>
        </p:txBody>
      </p:sp>
      <p:pic>
        <p:nvPicPr>
          <p:cNvPr id="7" name="Image 1" descr="/home/claude/report/6e8a6300-22ac-4a8c-9c0d-2604d24e87e6-1_all_36551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212080" y="1234440"/>
            <a:ext cx="3383280" cy="254203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212080" y="1234440"/>
            <a:ext cx="3383280" cy="2542032"/>
          </a:xfrm>
          <a:prstGeom prst="rect">
            <a:avLst/>
          </a:prstGeom>
          <a:ln w="19050">
            <a:solidFill>
              <a:srgbClr val="84A98C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212080" y="3822192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UNESCO ASPnet resources, including CIPP materials, on display at SJCSF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RESOURCE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Lesson Plans Collection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across SJCSF and other ASPnet schools pair SDG research with original art journals — sketches, collage, and sculptural pieces made from natural and recycled materials.</a:t>
            </a:r>
            <a:endParaRPr lang="en-US" sz="1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2A3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pages are being compiled into a shared book of classroom-tested, SDG-aligned lesson plans for ASPnet schools across Trinidad and Tobago and the wider Caribbean.</a:t>
            </a:r>
            <a:endParaRPr lang="en-US" sz="1300" dirty="0"/>
          </a:p>
        </p:txBody>
      </p:sp>
      <p:pic>
        <p:nvPicPr>
          <p:cNvPr id="5" name="Image 0" descr="/home/claude/report/10004487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2606040"/>
            <a:ext cx="2606040" cy="194767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48640" y="2606040"/>
            <a:ext cx="2606040" cy="1947672"/>
          </a:xfrm>
          <a:prstGeom prst="rect">
            <a:avLst/>
          </a:prstGeom>
          <a:ln w="3175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4599432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SDG 15: Life on Land journal spread</a:t>
            </a:r>
            <a:endParaRPr lang="en-US" sz="950" dirty="0"/>
          </a:p>
        </p:txBody>
      </p:sp>
      <p:pic>
        <p:nvPicPr>
          <p:cNvPr id="8" name="Image 1" descr="/home/claude/report/1000448709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337560" y="2606040"/>
            <a:ext cx="2606040" cy="194767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3337560" y="2606040"/>
            <a:ext cx="2606040" cy="1947672"/>
          </a:xfrm>
          <a:prstGeom prst="rect">
            <a:avLst/>
          </a:prstGeom>
          <a:ln w="31750">
            <a:solidFill>
              <a:srgbClr val="FFFFFF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3337560" y="4599432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Bees and pollinators journal spread</a:t>
            </a:r>
            <a:endParaRPr lang="en-US" sz="950" dirty="0"/>
          </a:p>
        </p:txBody>
      </p:sp>
      <p:pic>
        <p:nvPicPr>
          <p:cNvPr id="11" name="Image 2" descr="/home/claude/report/1000455998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126480" y="2606040"/>
            <a:ext cx="2606040" cy="1947672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6126480" y="2606040"/>
            <a:ext cx="2606040" cy="1947672"/>
          </a:xfrm>
          <a:prstGeom prst="rect">
            <a:avLst/>
          </a:prstGeom>
          <a:ln w="3175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6126480" y="4599432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Below Water mixed-media piece</a:t>
            </a:r>
            <a:endParaRPr lang="en-US" sz="950" dirty="0"/>
          </a:p>
        </p:txBody>
      </p:sp>
      <p:sp>
        <p:nvSpPr>
          <p:cNvPr id="14" name="Text 9"/>
          <p:cNvSpPr/>
          <p:nvPr/>
        </p:nvSpPr>
        <p:spPr>
          <a:xfrm>
            <a:off x="548640" y="4828032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ASPnet Trinidad and Tobago  •  Post-Sanya Implementation Report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8412480" y="4828032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463040"/>
            <a:ext cx="3657600" cy="3657600"/>
          </a:xfrm>
          <a:prstGeom prst="ellipse">
            <a:avLst/>
          </a:prstGeom>
          <a:solidFill>
            <a:srgbClr val="52796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132320" y="2743200"/>
            <a:ext cx="3291840" cy="3291840"/>
          </a:xfrm>
          <a:prstGeom prst="ellipse">
            <a:avLst/>
          </a:prstGeom>
          <a:solidFill>
            <a:srgbClr val="84A98C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3657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AHEAD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621792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 and Next Steps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7863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the remaining structural workshops so all 15 schools have a documented WSA action plan</a:t>
            </a:r>
            <a:endParaRPr lang="en-US" sz="15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 a simple implementation guide for sensory areas and sensory walks across the 15 districts</a:t>
            </a:r>
            <a:endParaRPr lang="en-US" sz="15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Compile, edit and publish the first edition of the SDG Lesson Plans book</a:t>
            </a:r>
            <a:endParaRPr lang="en-US" sz="1500" dirty="0"/>
          </a:p>
          <a:p>
            <a:pPr marL="342900" indent="-342900">
              <a:lnSpc>
                <a:spcPct val="110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Coordinators WhatsApp group to build a shared calendar of CIPP and ICUA activities</a:t>
            </a:r>
            <a:endParaRPr lang="en-US" sz="1500" dirty="0"/>
          </a:p>
          <a:p>
            <a:pPr marL="342900" indent="-342900">
              <a:lnSpc>
                <a:spcPct val="110000"/>
              </a:lnSpc>
              <a:buSzPct val="100000"/>
              <a:buChar char="•"/>
            </a:pPr>
            <a:r>
              <a:rPr lang="en-US" sz="1500" dirty="0">
                <a:solidFill>
                  <a:srgbClr val="F4F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 the Green Schools Urban Farming Pilot to inform wider rollout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4160520"/>
            <a:ext cx="8046720" cy="685800"/>
          </a:xfrm>
          <a:prstGeom prst="roundRect">
            <a:avLst>
              <a:gd name="adj" fmla="val 10667"/>
            </a:avLst>
          </a:prstGeom>
          <a:solidFill>
            <a:srgbClr val="52796F">
              <a:alpha val="7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4160520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Sanya to Trinidad and Tobago: one global gathering, sustained local impact — rooted in Caribbean culture, community and the arts.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ASPnet Trinidad and Tobago: Post-Sanya Conference Report</dc:title>
  <dc:subject>PptxGenJS Presentation</dc:subject>
  <dc:creator>Deborah Hutchinson</dc:creator>
  <cp:lastModifiedBy>Deborah Hutchinson</cp:lastModifiedBy>
  <cp:revision>1</cp:revision>
  <dcterms:created xsi:type="dcterms:W3CDTF">2026-06-16T04:32:54Z</dcterms:created>
  <dcterms:modified xsi:type="dcterms:W3CDTF">2026-06-16T04:32:54Z</dcterms:modified>
</cp:coreProperties>
</file>