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5" r:id="rId7"/>
    <p:sldId id="261" r:id="rId8"/>
    <p:sldId id="262" r:id="rId9"/>
    <p:sldId id="266" r:id="rId10"/>
    <p:sldId id="263" r:id="rId11"/>
    <p:sldId id="264" r:id="rId12"/>
  </p:sldIdLst>
  <p:sldSz cx="12192000" cy="6858000"/>
  <p:notesSz cx="6858000" cy="9144000"/>
  <p:embeddedFontLst>
    <p:embeddedFont>
      <p:font typeface="Impact" panose="020B0706050402050204" pitchFamily="34" charset="0"/>
      <p:bold r:id="rId13"/>
    </p:embeddedFont>
    <p:embeddedFont>
      <p:font typeface="Calibri" panose="020F0502020204030204" pitchFamily="34" charset="0"/>
      <p:regular r:id="rId14"/>
      <p:bold r:id="rId15"/>
      <p:italic r:id="rId16"/>
      <p:boldItalic r:id="rId17"/>
    </p:embeddedFont>
    <p:embeddedFont>
      <p:font typeface="Abadi MT Condensed" panose="020B0506030101010103" pitchFamily="34" charset="0"/>
      <p:regular r:id="rId18"/>
    </p:embeddedFont>
    <p:embeddedFont>
      <p:font typeface="Calibri Light" panose="020F0302020204030204" pitchFamily="34" charset="0"/>
      <p:regular r:id="rId19"/>
      <p: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138"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563A3BE6-737E-4CC6-9187-365B239FDECE}" type="datetimeFigureOut">
              <a:rPr lang="en-US" smtClean="0"/>
              <a:t>08-Nov-23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CF9CE-4DE2-4405-B899-6CC01901DEAE}" type="slidenum">
              <a:rPr lang="en-US" smtClean="0"/>
              <a:t>‹#›</a:t>
            </a:fld>
            <a:endParaRPr lang="en-US"/>
          </a:p>
        </p:txBody>
      </p:sp>
    </p:spTree>
    <p:extLst>
      <p:ext uri="{BB962C8B-B14F-4D97-AF65-F5344CB8AC3E}">
        <p14:creationId xmlns:p14="http://schemas.microsoft.com/office/powerpoint/2010/main" val="3112946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563A3BE6-737E-4CC6-9187-365B239FDECE}" type="datetimeFigureOut">
              <a:rPr lang="en-US" smtClean="0"/>
              <a:t>08-Nov-23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CF9CE-4DE2-4405-B899-6CC01901DEAE}" type="slidenum">
              <a:rPr lang="en-US" smtClean="0"/>
              <a:t>‹#›</a:t>
            </a:fld>
            <a:endParaRPr lang="en-US"/>
          </a:p>
        </p:txBody>
      </p:sp>
    </p:spTree>
    <p:extLst>
      <p:ext uri="{BB962C8B-B14F-4D97-AF65-F5344CB8AC3E}">
        <p14:creationId xmlns:p14="http://schemas.microsoft.com/office/powerpoint/2010/main" val="231974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63A3BE6-737E-4CC6-9187-365B239FDECE}" type="datetimeFigureOut">
              <a:rPr lang="en-US" smtClean="0"/>
              <a:t>08-Nov-23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CF9CE-4DE2-4405-B899-6CC01901DEAE}" type="slidenum">
              <a:rPr lang="en-US" smtClean="0"/>
              <a:t>‹#›</a:t>
            </a:fld>
            <a:endParaRPr lang="en-US"/>
          </a:p>
        </p:txBody>
      </p:sp>
    </p:spTree>
    <p:extLst>
      <p:ext uri="{BB962C8B-B14F-4D97-AF65-F5344CB8AC3E}">
        <p14:creationId xmlns:p14="http://schemas.microsoft.com/office/powerpoint/2010/main" val="1519736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Date Placeholder 4"/>
          <p:cNvSpPr>
            <a:spLocks noGrp="1"/>
          </p:cNvSpPr>
          <p:nvPr>
            <p:ph type="dt" sz="half" idx="10"/>
          </p:nvPr>
        </p:nvSpPr>
        <p:spPr/>
        <p:txBody>
          <a:bodyPr/>
          <a:lstStyle/>
          <a:p>
            <a:fld id="{563A3BE6-737E-4CC6-9187-365B239FDECE}" type="datetimeFigureOut">
              <a:rPr lang="en-US" smtClean="0"/>
              <a:t>08-Nov-23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CF9CE-4DE2-4405-B899-6CC01901DEAE}" type="slidenum">
              <a:rPr lang="en-US" smtClean="0"/>
              <a:t>‹#›</a:t>
            </a:fld>
            <a:endParaRPr lang="en-US"/>
          </a:p>
        </p:txBody>
      </p:sp>
    </p:spTree>
    <p:extLst>
      <p:ext uri="{BB962C8B-B14F-4D97-AF65-F5344CB8AC3E}">
        <p14:creationId xmlns:p14="http://schemas.microsoft.com/office/powerpoint/2010/main" val="1933351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7" name="Date Placeholder 6"/>
          <p:cNvSpPr>
            <a:spLocks noGrp="1"/>
          </p:cNvSpPr>
          <p:nvPr>
            <p:ph type="dt" sz="half" idx="10"/>
          </p:nvPr>
        </p:nvSpPr>
        <p:spPr/>
        <p:txBody>
          <a:bodyPr/>
          <a:lstStyle/>
          <a:p>
            <a:fld id="{563A3BE6-737E-4CC6-9187-365B239FDECE}" type="datetimeFigureOut">
              <a:rPr lang="en-US" smtClean="0"/>
              <a:t>08-Nov-23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BCF9CE-4DE2-4405-B899-6CC01901DEAE}" type="slidenum">
              <a:rPr lang="en-US" smtClean="0"/>
              <a:t>‹#›</a:t>
            </a:fld>
            <a:endParaRPr lang="en-US"/>
          </a:p>
        </p:txBody>
      </p:sp>
    </p:spTree>
    <p:extLst>
      <p:ext uri="{BB962C8B-B14F-4D97-AF65-F5344CB8AC3E}">
        <p14:creationId xmlns:p14="http://schemas.microsoft.com/office/powerpoint/2010/main" val="1500195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563A3BE6-737E-4CC6-9187-365B239FDECE}" type="datetimeFigureOut">
              <a:rPr lang="en-US" smtClean="0"/>
              <a:t>08-Nov-23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BCF9CE-4DE2-4405-B899-6CC01901DEAE}" type="slidenum">
              <a:rPr lang="en-US" smtClean="0"/>
              <a:t>‹#›</a:t>
            </a:fld>
            <a:endParaRPr lang="en-US"/>
          </a:p>
        </p:txBody>
      </p:sp>
    </p:spTree>
    <p:extLst>
      <p:ext uri="{BB962C8B-B14F-4D97-AF65-F5344CB8AC3E}">
        <p14:creationId xmlns:p14="http://schemas.microsoft.com/office/powerpoint/2010/main" val="3738653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3A3BE6-737E-4CC6-9187-365B239FDECE}" type="datetimeFigureOut">
              <a:rPr lang="en-US" smtClean="0"/>
              <a:t>08-Nov-23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BCF9CE-4DE2-4405-B899-6CC01901DEAE}" type="slidenum">
              <a:rPr lang="en-US" smtClean="0"/>
              <a:t>‹#›</a:t>
            </a:fld>
            <a:endParaRPr lang="en-US"/>
          </a:p>
        </p:txBody>
      </p:sp>
    </p:spTree>
    <p:extLst>
      <p:ext uri="{BB962C8B-B14F-4D97-AF65-F5344CB8AC3E}">
        <p14:creationId xmlns:p14="http://schemas.microsoft.com/office/powerpoint/2010/main" val="1448186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63A3BE6-737E-4CC6-9187-365B239FDECE}" type="datetimeFigureOut">
              <a:rPr lang="en-US" smtClean="0"/>
              <a:t>08-Nov-23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CF9CE-4DE2-4405-B899-6CC01901DEAE}" type="slidenum">
              <a:rPr lang="en-US" smtClean="0"/>
              <a:t>‹#›</a:t>
            </a:fld>
            <a:endParaRPr lang="en-US"/>
          </a:p>
        </p:txBody>
      </p:sp>
    </p:spTree>
    <p:extLst>
      <p:ext uri="{BB962C8B-B14F-4D97-AF65-F5344CB8AC3E}">
        <p14:creationId xmlns:p14="http://schemas.microsoft.com/office/powerpoint/2010/main" val="3233416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63A3BE6-737E-4CC6-9187-365B239FDECE}" type="datetimeFigureOut">
              <a:rPr lang="en-US" smtClean="0"/>
              <a:t>08-Nov-23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BCF9CE-4DE2-4405-B899-6CC01901DEAE}" type="slidenum">
              <a:rPr lang="en-US" smtClean="0"/>
              <a:t>‹#›</a:t>
            </a:fld>
            <a:endParaRPr lang="en-US"/>
          </a:p>
        </p:txBody>
      </p:sp>
    </p:spTree>
    <p:extLst>
      <p:ext uri="{BB962C8B-B14F-4D97-AF65-F5344CB8AC3E}">
        <p14:creationId xmlns:p14="http://schemas.microsoft.com/office/powerpoint/2010/main" val="1339403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563A3BE6-737E-4CC6-9187-365B239FDECE}" type="datetimeFigureOut">
              <a:rPr lang="en-US" smtClean="0"/>
              <a:t>08-Nov-23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CF9CE-4DE2-4405-B899-6CC01901DEAE}" type="slidenum">
              <a:rPr lang="en-US" smtClean="0"/>
              <a:t>‹#›</a:t>
            </a:fld>
            <a:endParaRPr lang="en-US"/>
          </a:p>
        </p:txBody>
      </p:sp>
    </p:spTree>
    <p:extLst>
      <p:ext uri="{BB962C8B-B14F-4D97-AF65-F5344CB8AC3E}">
        <p14:creationId xmlns:p14="http://schemas.microsoft.com/office/powerpoint/2010/main" val="50403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10"/>
          </p:nvPr>
        </p:nvSpPr>
        <p:spPr/>
        <p:txBody>
          <a:bodyPr/>
          <a:lstStyle/>
          <a:p>
            <a:fld id="{563A3BE6-737E-4CC6-9187-365B239FDECE}" type="datetimeFigureOut">
              <a:rPr lang="en-US" smtClean="0"/>
              <a:t>08-Nov-23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BCF9CE-4DE2-4405-B899-6CC01901DEAE}" type="slidenum">
              <a:rPr lang="en-US" smtClean="0"/>
              <a:t>‹#›</a:t>
            </a:fld>
            <a:endParaRPr lang="en-US"/>
          </a:p>
        </p:txBody>
      </p:sp>
    </p:spTree>
    <p:extLst>
      <p:ext uri="{BB962C8B-B14F-4D97-AF65-F5344CB8AC3E}">
        <p14:creationId xmlns:p14="http://schemas.microsoft.com/office/powerpoint/2010/main" val="3560690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3A3BE6-737E-4CC6-9187-365B239FDECE}" type="datetimeFigureOut">
              <a:rPr lang="en-US" smtClean="0"/>
              <a:t>08-Nov-23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BCF9CE-4DE2-4405-B899-6CC01901DEAE}" type="slidenum">
              <a:rPr lang="en-US" smtClean="0"/>
              <a:t>‹#›</a:t>
            </a:fld>
            <a:endParaRPr lang="en-US"/>
          </a:p>
        </p:txBody>
      </p:sp>
    </p:spTree>
    <p:extLst>
      <p:ext uri="{BB962C8B-B14F-4D97-AF65-F5344CB8AC3E}">
        <p14:creationId xmlns:p14="http://schemas.microsoft.com/office/powerpoint/2010/main" val="2561876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4" name="TextBox 3"/>
          <p:cNvSpPr txBox="1"/>
          <p:nvPr/>
        </p:nvSpPr>
        <p:spPr>
          <a:xfrm>
            <a:off x="569166" y="317242"/>
            <a:ext cx="5673013" cy="2062103"/>
          </a:xfrm>
          <a:prstGeom prst="rect">
            <a:avLst/>
          </a:prstGeom>
          <a:noFill/>
        </p:spPr>
        <p:txBody>
          <a:bodyPr wrap="square" rtlCol="0">
            <a:spAutoFit/>
          </a:bodyPr>
          <a:lstStyle/>
          <a:p>
            <a:r>
              <a:rPr lang="en-US" sz="3200" dirty="0">
                <a:solidFill>
                  <a:schemeClr val="bg1"/>
                </a:solidFill>
                <a:effectLst>
                  <a:outerShdw blurRad="50800" dist="38100" dir="2700000" algn="tl" rotWithShape="0">
                    <a:prstClr val="black">
                      <a:alpha val="40000"/>
                    </a:prstClr>
                  </a:outerShdw>
                </a:effectLst>
                <a:latin typeface="Impact" pitchFamily="34" charset="0"/>
              </a:rPr>
              <a:t>Implementing a Whole School Approach to Teaching the Sustainable Development Goals (SDGs)</a:t>
            </a:r>
            <a:endParaRPr lang="en-US" sz="3200" dirty="0">
              <a:solidFill>
                <a:schemeClr val="bg1"/>
              </a:solidFill>
              <a:effectLst>
                <a:outerShdw blurRad="50800" dist="38100" dir="2700000" algn="tl" rotWithShape="0">
                  <a:prstClr val="black">
                    <a:alpha val="40000"/>
                  </a:prstClr>
                </a:outerShdw>
              </a:effectLst>
            </a:endParaRPr>
          </a:p>
        </p:txBody>
      </p:sp>
      <p:sp>
        <p:nvSpPr>
          <p:cNvPr id="5" name="TextBox 4"/>
          <p:cNvSpPr txBox="1"/>
          <p:nvPr/>
        </p:nvSpPr>
        <p:spPr>
          <a:xfrm>
            <a:off x="363895" y="3079101"/>
            <a:ext cx="4945224" cy="1323439"/>
          </a:xfrm>
          <a:prstGeom prst="rect">
            <a:avLst/>
          </a:prstGeom>
          <a:noFill/>
        </p:spPr>
        <p:txBody>
          <a:bodyPr wrap="square" rtlCol="0">
            <a:spAutoFit/>
          </a:bodyPr>
          <a:lstStyle/>
          <a:p>
            <a:pPr algn="ctr"/>
            <a:r>
              <a:rPr lang="en-US" sz="2800" dirty="0">
                <a:latin typeface="Abadi MT Condensed" pitchFamily="34" charset="0"/>
              </a:rPr>
              <a:t>St. Joseph’s Convent San Fernando</a:t>
            </a:r>
          </a:p>
          <a:p>
            <a:pPr algn="ctr"/>
            <a:r>
              <a:rPr lang="en-US" sz="2800" dirty="0">
                <a:latin typeface="Abadi MT Condensed" pitchFamily="34" charset="0"/>
              </a:rPr>
              <a:t>- </a:t>
            </a:r>
            <a:r>
              <a:rPr lang="en-US" sz="2800" dirty="0" err="1">
                <a:latin typeface="Abadi MT Condensed" pitchFamily="34" charset="0"/>
              </a:rPr>
              <a:t>Aspnet</a:t>
            </a:r>
            <a:r>
              <a:rPr lang="en-US" sz="2800" dirty="0">
                <a:latin typeface="Abadi MT Condensed" pitchFamily="34" charset="0"/>
              </a:rPr>
              <a:t> Secondary School</a:t>
            </a:r>
          </a:p>
          <a:p>
            <a:endParaRPr lang="en-US" sz="24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265" y="4817020"/>
            <a:ext cx="1127762" cy="160934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7624" y="5173329"/>
            <a:ext cx="2432368" cy="1253038"/>
          </a:xfrm>
          <a:prstGeom prst="rect">
            <a:avLst/>
          </a:prstGeom>
        </p:spPr>
      </p:pic>
      <p:sp>
        <p:nvSpPr>
          <p:cNvPr id="9" name="Rectangle 8"/>
          <p:cNvSpPr/>
          <p:nvPr/>
        </p:nvSpPr>
        <p:spPr>
          <a:xfrm>
            <a:off x="606490" y="2883159"/>
            <a:ext cx="4478694" cy="83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06490" y="4105470"/>
            <a:ext cx="4478694" cy="83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772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8710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8000"/>
            <a:lum/>
          </a:blip>
          <a:srcRect/>
          <a:stretch>
            <a:fillRect t="-4000" b="-4000"/>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145" y="1588165"/>
            <a:ext cx="3445632" cy="372853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1371" y="1588166"/>
            <a:ext cx="3453532" cy="3728536"/>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14637" b="19377"/>
          <a:stretch/>
        </p:blipFill>
        <p:spPr>
          <a:xfrm>
            <a:off x="8137497" y="1588165"/>
            <a:ext cx="3443250" cy="3728536"/>
          </a:xfrm>
          <a:prstGeom prst="rect">
            <a:avLst/>
          </a:prstGeom>
        </p:spPr>
      </p:pic>
    </p:spTree>
    <p:extLst>
      <p:ext uri="{BB962C8B-B14F-4D97-AF65-F5344CB8AC3E}">
        <p14:creationId xmlns:p14="http://schemas.microsoft.com/office/powerpoint/2010/main" val="2486275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tx1"/>
                </a:solidFill>
                <a:latin typeface="Impact" pitchFamily="34" charset="0"/>
              </a:rPr>
              <a:t>Introduction: St. Joseph’s Convent </a:t>
            </a:r>
            <a:br>
              <a:rPr lang="en-US" dirty="0">
                <a:solidFill>
                  <a:schemeClr val="tx1"/>
                </a:solidFill>
                <a:latin typeface="Impact" pitchFamily="34" charset="0"/>
              </a:rPr>
            </a:br>
            <a:r>
              <a:rPr lang="en-US" dirty="0">
                <a:solidFill>
                  <a:schemeClr val="tx1"/>
                </a:solidFill>
                <a:latin typeface="Impact" pitchFamily="34" charset="0"/>
              </a:rPr>
              <a:t>San Fernando’s Unique Approach</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4870300"/>
            <a:ext cx="12192000" cy="1987700"/>
          </a:xfrm>
        </p:spPr>
      </p:pic>
      <p:sp>
        <p:nvSpPr>
          <p:cNvPr id="5" name="TextBox 4"/>
          <p:cNvSpPr txBox="1"/>
          <p:nvPr/>
        </p:nvSpPr>
        <p:spPr>
          <a:xfrm>
            <a:off x="516294" y="2024742"/>
            <a:ext cx="11159412" cy="3139321"/>
          </a:xfrm>
          <a:prstGeom prst="rect">
            <a:avLst/>
          </a:prstGeom>
          <a:noFill/>
        </p:spPr>
        <p:txBody>
          <a:bodyPr wrap="square" rtlCol="0">
            <a:spAutoFit/>
          </a:bodyPr>
          <a:lstStyle/>
          <a:p>
            <a:r>
              <a:rPr lang="en-US" b="1" dirty="0"/>
              <a:t>Abstract: </a:t>
            </a:r>
          </a:p>
          <a:p>
            <a:pPr algn="just"/>
            <a:r>
              <a:rPr lang="en-US" dirty="0"/>
              <a:t>This report discusses the innovative approach adopted by St. Joseph’s Convent San Fernando in the Caribbean in teaching the Sustainable Development Goals (SDGs). The school has embraced a comprehensive, whole school approach, which encompasses curriculum, capacity-building, community engagement, collaboration, and inclusivity. The report highlights the benefits of this approach, utilizes diagrams for clarity, and provides insights into how it is effectively executed.</a:t>
            </a:r>
          </a:p>
          <a:p>
            <a:pPr algn="just"/>
            <a:endParaRPr lang="en-US" dirty="0"/>
          </a:p>
          <a:p>
            <a:pPr algn="just"/>
            <a:r>
              <a:rPr lang="en-US" dirty="0"/>
              <a:t>St. Joseph’s Convent San Fernando, an </a:t>
            </a:r>
            <a:r>
              <a:rPr lang="en-US" dirty="0" err="1"/>
              <a:t>ASPnet</a:t>
            </a:r>
            <a:r>
              <a:rPr lang="en-US" dirty="0"/>
              <a:t> school in the Caribbean, has established itself as a trailblazer in the field of SDG education. The school has adopted a holistic “whole school approach” that permeates all aspects of its operations, ensuring that the SDGs are not just taught but also lived.</a:t>
            </a:r>
          </a:p>
          <a:p>
            <a:pPr algn="just"/>
            <a:endParaRPr lang="en-US" dirty="0"/>
          </a:p>
        </p:txBody>
      </p:sp>
    </p:spTree>
    <p:extLst>
      <p:ext uri="{BB962C8B-B14F-4D97-AF65-F5344CB8AC3E}">
        <p14:creationId xmlns:p14="http://schemas.microsoft.com/office/powerpoint/2010/main" val="1140612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4548"/>
          </a:xfrm>
        </p:spPr>
        <p:txBody>
          <a:bodyPr/>
          <a:lstStyle/>
          <a:p>
            <a:pPr algn="ctr"/>
            <a:r>
              <a:rPr lang="en-US">
                <a:latin typeface="Impact" panose="020B0706050402050204" pitchFamily="34" charset="0"/>
              </a:rPr>
              <a:t>Benefits of the Whole School Approach</a:t>
            </a:r>
            <a:endParaRPr lang="en-US" dirty="0">
              <a:latin typeface="Impact" panose="020B070605040205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4870300"/>
            <a:ext cx="12192000" cy="1987700"/>
          </a:xfrm>
        </p:spPr>
      </p:pic>
      <p:sp>
        <p:nvSpPr>
          <p:cNvPr id="6" name="Content Placeholder 2"/>
          <p:cNvSpPr txBox="1">
            <a:spLocks/>
          </p:cNvSpPr>
          <p:nvPr/>
        </p:nvSpPr>
        <p:spPr>
          <a:xfrm>
            <a:off x="618929" y="1292288"/>
            <a:ext cx="4973217" cy="4525963"/>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5600" dirty="0"/>
              <a:t>The whole school approach has numerous advantages:</a:t>
            </a:r>
          </a:p>
          <a:p>
            <a:pPr marL="0" indent="0">
              <a:buFont typeface="Arial" panose="020B0604020202020204" pitchFamily="34" charset="0"/>
              <a:buNone/>
            </a:pPr>
            <a:r>
              <a:rPr lang="en-US" sz="5600" dirty="0"/>
              <a:t>a. Comprehensive Learning:</a:t>
            </a:r>
          </a:p>
          <a:p>
            <a:pPr>
              <a:buFont typeface="Wingdings" pitchFamily="2" charset="2"/>
              <a:buChar char="§"/>
            </a:pPr>
            <a:r>
              <a:rPr lang="en-US" sz="5600" dirty="0"/>
              <a:t>Curricular Integration: The SDGs are seamlessly integrated into the school’s curriculum, spanning all subjects and age groups.</a:t>
            </a:r>
          </a:p>
          <a:p>
            <a:pPr>
              <a:buFont typeface="Wingdings" pitchFamily="2" charset="2"/>
              <a:buChar char="§"/>
            </a:pPr>
            <a:r>
              <a:rPr lang="en-US" sz="5600" dirty="0"/>
              <a:t>Lifelong Learning: Students gain a deep understanding of the SDGs and develop a lifelong commitment to sustainable development.</a:t>
            </a:r>
          </a:p>
          <a:p>
            <a:pPr marL="0" indent="0">
              <a:buFont typeface="Arial" panose="020B0604020202020204" pitchFamily="34" charset="0"/>
              <a:buNone/>
            </a:pPr>
            <a:r>
              <a:rPr lang="en-US" sz="5600" dirty="0"/>
              <a:t>b. Capacity-Building:</a:t>
            </a:r>
          </a:p>
          <a:p>
            <a:pPr>
              <a:buFont typeface="Wingdings" pitchFamily="2" charset="2"/>
              <a:buChar char="§"/>
            </a:pPr>
            <a:r>
              <a:rPr lang="en-US" sz="5600" dirty="0"/>
              <a:t>Teacher Training: Faculty members are provided with continuous professional development to effectively teach the SDGs.</a:t>
            </a:r>
          </a:p>
          <a:p>
            <a:pPr>
              <a:buFont typeface="Wingdings" pitchFamily="2" charset="2"/>
              <a:buChar char="§"/>
            </a:pPr>
            <a:r>
              <a:rPr lang="en-US" sz="5600" dirty="0"/>
              <a:t>Student Empowerment: Students are equipped with critical thinking and problem-solving skills to address global challenges.</a:t>
            </a:r>
          </a:p>
          <a:p>
            <a:pPr marL="0" indent="0">
              <a:buFont typeface="Arial" panose="020B0604020202020204" pitchFamily="34" charset="0"/>
              <a:buNone/>
            </a:pPr>
            <a:r>
              <a:rPr lang="en-US" sz="5600" dirty="0"/>
              <a:t>c. Community Engagement:</a:t>
            </a:r>
          </a:p>
          <a:p>
            <a:pPr>
              <a:buFont typeface="Wingdings" pitchFamily="2" charset="2"/>
              <a:buChar char="§"/>
            </a:pPr>
            <a:r>
              <a:rPr lang="en-US" sz="5600" dirty="0"/>
              <a:t>Partnerships: The school collaborates with local organizations, experts, and NGOs to engage the community in SDG initiatives.</a:t>
            </a:r>
          </a:p>
          <a:p>
            <a:pPr>
              <a:buFont typeface="Wingdings" pitchFamily="2" charset="2"/>
              <a:buChar char="§"/>
            </a:pPr>
            <a:r>
              <a:rPr lang="en-US" sz="5600" dirty="0"/>
              <a:t>Awareness: The wider community is educated about the SDGs, creating a collective sense of responsibility.</a:t>
            </a:r>
          </a:p>
          <a:p>
            <a:pPr marL="0" indent="0">
              <a:buFont typeface="Arial" panose="020B0604020202020204" pitchFamily="34" charset="0"/>
              <a:buNone/>
            </a:pPr>
            <a:endParaRPr lang="en-US" sz="1800" dirty="0"/>
          </a:p>
        </p:txBody>
      </p:sp>
      <p:sp>
        <p:nvSpPr>
          <p:cNvPr id="7" name="Content Placeholder 3"/>
          <p:cNvSpPr txBox="1">
            <a:spLocks/>
          </p:cNvSpPr>
          <p:nvPr/>
        </p:nvSpPr>
        <p:spPr>
          <a:xfrm>
            <a:off x="6727371" y="1292288"/>
            <a:ext cx="4329405"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dirty="0"/>
              <a:t>d. Collaboration:</a:t>
            </a:r>
          </a:p>
          <a:p>
            <a:pPr>
              <a:buFont typeface="Wingdings" pitchFamily="2" charset="2"/>
              <a:buChar char="§"/>
            </a:pPr>
            <a:r>
              <a:rPr lang="en-US" sz="1400" dirty="0"/>
              <a:t>Interdisciplinary Projects: Students work on cross-curricular projects, promoting teamwork and problem-solving.</a:t>
            </a:r>
          </a:p>
          <a:p>
            <a:pPr>
              <a:buFont typeface="Wingdings" pitchFamily="2" charset="2"/>
              <a:buChar char="§"/>
            </a:pPr>
            <a:r>
              <a:rPr lang="en-US" sz="1400" dirty="0"/>
              <a:t>Peer Learning: Collaboration fosters peer-to-peer learning, enhancing understanding and empathy.</a:t>
            </a:r>
          </a:p>
          <a:p>
            <a:pPr marL="0" indent="0">
              <a:buFont typeface="Arial" panose="020B0604020202020204" pitchFamily="34" charset="0"/>
              <a:buNone/>
            </a:pPr>
            <a:r>
              <a:rPr lang="en-US" sz="1400" dirty="0"/>
              <a:t>e. Inclusivity:</a:t>
            </a:r>
          </a:p>
          <a:p>
            <a:pPr>
              <a:buFont typeface="Wingdings" pitchFamily="2" charset="2"/>
              <a:buChar char="§"/>
            </a:pPr>
            <a:r>
              <a:rPr lang="en-US" sz="1400" dirty="0"/>
              <a:t>Diverse Perspectives: The whole school approach promotes inclusivity, considering the diverse cultural, social, and economic backgrounds of students.</a:t>
            </a:r>
          </a:p>
          <a:p>
            <a:pPr marL="0" indent="0">
              <a:buFont typeface="Arial" panose="020B0604020202020204" pitchFamily="34" charset="0"/>
              <a:buNone/>
            </a:pPr>
            <a:endParaRPr lang="en-US" sz="1400" dirty="0"/>
          </a:p>
          <a:p>
            <a:pPr>
              <a:buFont typeface="Wingdings" pitchFamily="2" charset="2"/>
              <a:buChar char="§"/>
            </a:pPr>
            <a:r>
              <a:rPr lang="en-US" sz="1400" dirty="0"/>
              <a:t>Equity: Special efforts are made to ensure that no student is left behind, regardless of their individual circumstances.</a:t>
            </a:r>
          </a:p>
        </p:txBody>
      </p:sp>
    </p:spTree>
    <p:extLst>
      <p:ext uri="{BB962C8B-B14F-4D97-AF65-F5344CB8AC3E}">
        <p14:creationId xmlns:p14="http://schemas.microsoft.com/office/powerpoint/2010/main" val="2871514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8000"/>
            <a:lum/>
          </a:blip>
          <a:srcRect/>
          <a:stretch>
            <a:fillRect t="-4000" b="-4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7816"/>
          <a:stretch/>
        </p:blipFill>
        <p:spPr>
          <a:xfrm>
            <a:off x="569944" y="196453"/>
            <a:ext cx="4282751" cy="3097246"/>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4327" r="13342"/>
          <a:stretch/>
        </p:blipFill>
        <p:spPr>
          <a:xfrm>
            <a:off x="569944" y="3477259"/>
            <a:ext cx="4282751" cy="311403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7860" y="214851"/>
            <a:ext cx="3218931" cy="3078848"/>
          </a:xfrm>
          <a:prstGeom prst="rect">
            <a:avLst/>
          </a:prstGeom>
        </p:spPr>
      </p:pic>
      <p:pic>
        <p:nvPicPr>
          <p:cNvPr id="9" name="Picture 8"/>
          <p:cNvPicPr>
            <a:picLocks noChangeAspect="1"/>
          </p:cNvPicPr>
          <p:nvPr/>
        </p:nvPicPr>
        <p:blipFill rotWithShape="1">
          <a:blip r:embed="rId6">
            <a:extLst>
              <a:ext uri="{28A0092B-C50C-407E-A947-70E740481C1C}">
                <a14:useLocalDpi xmlns:a14="http://schemas.microsoft.com/office/drawing/2010/main" val="0"/>
              </a:ext>
            </a:extLst>
          </a:blip>
          <a:srcRect r="8562"/>
          <a:stretch/>
        </p:blipFill>
        <p:spPr>
          <a:xfrm>
            <a:off x="8517809" y="214851"/>
            <a:ext cx="3068051" cy="3078848"/>
          </a:xfrm>
          <a:prstGeom prst="rect">
            <a:avLst/>
          </a:prstGeom>
        </p:spPr>
      </p:pic>
      <p:pic>
        <p:nvPicPr>
          <p:cNvPr id="10" name="Picture 9"/>
          <p:cNvPicPr>
            <a:picLocks noChangeAspect="1"/>
          </p:cNvPicPr>
          <p:nvPr/>
        </p:nvPicPr>
        <p:blipFill rotWithShape="1">
          <a:blip r:embed="rId7">
            <a:extLst>
              <a:ext uri="{28A0092B-C50C-407E-A947-70E740481C1C}">
                <a14:useLocalDpi xmlns:a14="http://schemas.microsoft.com/office/drawing/2010/main" val="0"/>
              </a:ext>
            </a:extLst>
          </a:blip>
          <a:srcRect b="7853"/>
          <a:stretch/>
        </p:blipFill>
        <p:spPr>
          <a:xfrm>
            <a:off x="5047859" y="3452127"/>
            <a:ext cx="3218931" cy="3139166"/>
          </a:xfrm>
          <a:prstGeom prst="rect">
            <a:avLst/>
          </a:prstGeom>
        </p:spPr>
      </p:pic>
      <p:pic>
        <p:nvPicPr>
          <p:cNvPr id="11" name="Picture 10"/>
          <p:cNvPicPr>
            <a:picLocks noChangeAspect="1"/>
          </p:cNvPicPr>
          <p:nvPr/>
        </p:nvPicPr>
        <p:blipFill rotWithShape="1">
          <a:blip r:embed="rId8">
            <a:extLst>
              <a:ext uri="{28A0092B-C50C-407E-A947-70E740481C1C}">
                <a14:useLocalDpi xmlns:a14="http://schemas.microsoft.com/office/drawing/2010/main" val="0"/>
              </a:ext>
            </a:extLst>
          </a:blip>
          <a:srcRect l="5670" t="3567" r="4745" b="4773"/>
          <a:stretch/>
        </p:blipFill>
        <p:spPr>
          <a:xfrm>
            <a:off x="8517809" y="3452127"/>
            <a:ext cx="3068051" cy="3139166"/>
          </a:xfrm>
          <a:prstGeom prst="rect">
            <a:avLst/>
          </a:prstGeom>
        </p:spPr>
      </p:pic>
    </p:spTree>
    <p:extLst>
      <p:ext uri="{BB962C8B-B14F-4D97-AF65-F5344CB8AC3E}">
        <p14:creationId xmlns:p14="http://schemas.microsoft.com/office/powerpoint/2010/main" val="825816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4548"/>
          </a:xfrm>
        </p:spPr>
        <p:txBody>
          <a:bodyPr>
            <a:normAutofit fontScale="90000"/>
          </a:bodyPr>
          <a:lstStyle/>
          <a:p>
            <a:pPr algn="ctr"/>
            <a:r>
              <a:rPr lang="en-US" dirty="0">
                <a:latin typeface="Impact" panose="020B0706050402050204" pitchFamily="34" charset="0"/>
              </a:rPr>
              <a:t>Diagrams Illustrating the Whole School Approach</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4870300"/>
            <a:ext cx="12192000" cy="1987700"/>
          </a:xfrm>
        </p:spPr>
      </p:pic>
      <p:sp>
        <p:nvSpPr>
          <p:cNvPr id="7" name="Content Placeholder 3"/>
          <p:cNvSpPr txBox="1">
            <a:spLocks/>
          </p:cNvSpPr>
          <p:nvPr/>
        </p:nvSpPr>
        <p:spPr>
          <a:xfrm>
            <a:off x="838200" y="1553545"/>
            <a:ext cx="4329405" cy="452596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a:t>a. Curriculum Integration:</a:t>
            </a:r>
            <a:endParaRPr lang="en-US" sz="1400" dirty="0"/>
          </a:p>
          <a:p>
            <a:pPr marL="0" indent="0" fontAlgn="base">
              <a:buNone/>
            </a:pPr>
            <a:r>
              <a:rPr lang="en-US" sz="1400" dirty="0"/>
              <a:t>Diagram 1: </a:t>
            </a:r>
          </a:p>
          <a:p>
            <a:pPr marL="0" indent="0" fontAlgn="base">
              <a:buNone/>
            </a:pPr>
            <a:r>
              <a:rPr lang="en-US" sz="1400" dirty="0"/>
              <a:t>A curriculum  with the SDGs at the core, showing how various subjects revolve around them.</a:t>
            </a:r>
          </a:p>
          <a:p>
            <a:pPr marL="0" indent="0">
              <a:buNone/>
            </a:pPr>
            <a:r>
              <a:rPr lang="en-US" sz="1400" b="1" dirty="0"/>
              <a:t>b. Capacity-Building:</a:t>
            </a:r>
            <a:endParaRPr lang="en-US" sz="1400" dirty="0"/>
          </a:p>
          <a:p>
            <a:pPr marL="0" indent="0" fontAlgn="base">
              <a:buNone/>
            </a:pPr>
            <a:r>
              <a:rPr lang="en-US" sz="1400" dirty="0"/>
              <a:t>Diagram 2: </a:t>
            </a:r>
          </a:p>
          <a:p>
            <a:pPr marL="0" indent="0" fontAlgn="base">
              <a:buNone/>
            </a:pPr>
            <a:r>
              <a:rPr lang="en-US" sz="1400" dirty="0"/>
              <a:t>A flowchart illustrating the continuous professional development process for teachers.</a:t>
            </a:r>
          </a:p>
          <a:p>
            <a:pPr marL="0" indent="0">
              <a:buNone/>
            </a:pPr>
            <a:r>
              <a:rPr lang="en-US" sz="1400" b="1" dirty="0"/>
              <a:t>c. Community Engagement:</a:t>
            </a:r>
            <a:endParaRPr lang="en-US" sz="1400" dirty="0"/>
          </a:p>
          <a:p>
            <a:pPr marL="0" indent="0" fontAlgn="base">
              <a:buNone/>
            </a:pPr>
            <a:r>
              <a:rPr lang="en-US" sz="1400" dirty="0"/>
              <a:t>Diagram 3: A network diagram representing the school's partnerships with local organizations and experts.</a:t>
            </a:r>
          </a:p>
          <a:p>
            <a:pPr marL="0" indent="0">
              <a:buNone/>
            </a:pPr>
            <a:r>
              <a:rPr lang="en-US" sz="1400" b="1" dirty="0"/>
              <a:t>d. Collaboration:</a:t>
            </a:r>
            <a:endParaRPr lang="en-US" sz="1400" dirty="0"/>
          </a:p>
          <a:p>
            <a:pPr marL="0" indent="0" fontAlgn="base">
              <a:buNone/>
            </a:pPr>
            <a:r>
              <a:rPr lang="en-US" sz="1400" dirty="0"/>
              <a:t>Diagram 4: A Venn diagram showcasing the intersection of subjects in cross-curricular projects.</a:t>
            </a:r>
          </a:p>
          <a:p>
            <a:pPr marL="0" indent="0">
              <a:buNone/>
            </a:pPr>
            <a:r>
              <a:rPr lang="en-US" sz="1400" b="1" dirty="0"/>
              <a:t>e. Inclusivity:</a:t>
            </a:r>
            <a:endParaRPr lang="en-US" sz="1400" dirty="0"/>
          </a:p>
          <a:p>
            <a:pPr marL="0" indent="0" fontAlgn="base">
              <a:buNone/>
            </a:pPr>
            <a:r>
              <a:rPr lang="en-US" sz="1400" dirty="0"/>
              <a:t>Diagram 5: An infographic displaying the school's strategies for promoting inclusivity and equity.</a:t>
            </a:r>
          </a:p>
          <a:p>
            <a:pPr marL="0" indent="0" fontAlgn="base">
              <a:buNone/>
            </a:pPr>
            <a:endParaRPr lang="en-US" sz="1400" dirty="0"/>
          </a:p>
          <a:p>
            <a:pPr marL="0" indent="0" fontAlgn="base">
              <a:buNone/>
            </a:pPr>
            <a:endParaRPr lang="en-US" sz="1400" dirty="0"/>
          </a:p>
          <a:p>
            <a:pPr marL="0" indent="0" fontAlgn="base">
              <a:buNone/>
            </a:pPr>
            <a:endParaRPr lang="en-US" sz="1400" dirty="0"/>
          </a:p>
        </p:txBody>
      </p:sp>
      <p:pic>
        <p:nvPicPr>
          <p:cNvPr id="8" name="Picture 2" descr="https://lh7-us.googleusercontent.com/PKZXMABPvpFiXeWQDOQC7rkZM6ZiD7PgBWIRrnHyF5Fj6vSt1HTFvIoD9zvgueb5WER2C7m98dhraKToXksPu8bhPyutAg5wMkew7bqPfzphSUfnKjozAjuRNVCfNm25V7SXtIBiHQw1SvI98uluD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7677" y="1230722"/>
            <a:ext cx="3962400" cy="3962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113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4870300"/>
            <a:ext cx="12192000" cy="1987700"/>
          </a:xfr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6100" y="299077"/>
            <a:ext cx="4330745" cy="433074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824" y="299077"/>
            <a:ext cx="4934225" cy="4207609"/>
          </a:xfrm>
          <a:prstGeom prst="rect">
            <a:avLst/>
          </a:prstGeom>
        </p:spPr>
      </p:pic>
    </p:spTree>
    <p:extLst>
      <p:ext uri="{BB962C8B-B14F-4D97-AF65-F5344CB8AC3E}">
        <p14:creationId xmlns:p14="http://schemas.microsoft.com/office/powerpoint/2010/main" val="1918181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8000"/>
            <a:lum/>
          </a:blip>
          <a:srcRect/>
          <a:stretch>
            <a:fillRect t="-4000" b="-4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67315">
            <a:off x="601340" y="1961048"/>
            <a:ext cx="3073603" cy="389892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70902">
            <a:off x="3378712" y="624744"/>
            <a:ext cx="2652971" cy="4421617"/>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74084">
            <a:off x="5917735" y="1869489"/>
            <a:ext cx="2787473" cy="4307912"/>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884245">
            <a:off x="8544219" y="1568772"/>
            <a:ext cx="2690276" cy="4028443"/>
          </a:xfrm>
          <a:prstGeom prst="rect">
            <a:avLst/>
          </a:prstGeom>
        </p:spPr>
      </p:pic>
    </p:spTree>
    <p:extLst>
      <p:ext uri="{BB962C8B-B14F-4D97-AF65-F5344CB8AC3E}">
        <p14:creationId xmlns:p14="http://schemas.microsoft.com/office/powerpoint/2010/main" val="1686208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4548"/>
          </a:xfrm>
        </p:spPr>
        <p:txBody>
          <a:bodyPr>
            <a:normAutofit/>
          </a:bodyPr>
          <a:lstStyle/>
          <a:p>
            <a:pPr algn="ctr"/>
            <a:r>
              <a:rPr lang="en-US" dirty="0">
                <a:latin typeface="Impact" panose="020B0706050402050204" pitchFamily="34" charset="0"/>
              </a:rPr>
              <a:t>Execution of the Whole School Approach:</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4870300"/>
            <a:ext cx="12192000" cy="1987700"/>
          </a:xfrm>
        </p:spPr>
      </p:pic>
      <p:sp>
        <p:nvSpPr>
          <p:cNvPr id="7" name="Content Placeholder 3"/>
          <p:cNvSpPr txBox="1">
            <a:spLocks/>
          </p:cNvSpPr>
          <p:nvPr/>
        </p:nvSpPr>
        <p:spPr>
          <a:xfrm>
            <a:off x="1444689" y="1404255"/>
            <a:ext cx="4329405"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The whole school approach is executed through several key strategies:</a:t>
            </a:r>
            <a:endParaRPr lang="en-US" sz="1400" b="1" dirty="0"/>
          </a:p>
          <a:p>
            <a:pPr marL="0" indent="0">
              <a:buNone/>
            </a:pPr>
            <a:r>
              <a:rPr lang="en-US" sz="1400" b="1" dirty="0"/>
              <a:t>a. Curriculum Development:</a:t>
            </a:r>
            <a:endParaRPr lang="en-US" sz="1400" dirty="0"/>
          </a:p>
          <a:p>
            <a:pPr fontAlgn="base">
              <a:buFont typeface="Wingdings" pitchFamily="2" charset="2"/>
              <a:buChar char="§"/>
            </a:pPr>
            <a:r>
              <a:rPr lang="en-US" sz="1400" dirty="0"/>
              <a:t>Creation of SDG-focused curricular materials for all grade levels.</a:t>
            </a:r>
          </a:p>
          <a:p>
            <a:pPr fontAlgn="base">
              <a:buFont typeface="Wingdings" pitchFamily="2" charset="2"/>
              <a:buChar char="§"/>
            </a:pPr>
            <a:r>
              <a:rPr lang="en-US" sz="1400" dirty="0"/>
              <a:t>Regular review and updates to ensure relevance.</a:t>
            </a:r>
            <a:endParaRPr lang="en-US" sz="1400" b="1" dirty="0"/>
          </a:p>
          <a:p>
            <a:pPr marL="0" indent="0">
              <a:buNone/>
            </a:pPr>
            <a:r>
              <a:rPr lang="en-US" sz="1400" b="1" dirty="0"/>
              <a:t>b. Professional Development:</a:t>
            </a:r>
            <a:endParaRPr lang="en-US" sz="1400" dirty="0"/>
          </a:p>
          <a:p>
            <a:pPr fontAlgn="base">
              <a:buFont typeface="Wingdings" pitchFamily="2" charset="2"/>
              <a:buChar char="§"/>
            </a:pPr>
            <a:r>
              <a:rPr lang="en-US" sz="1400" dirty="0"/>
              <a:t>Workshops, seminars, and mentoring programs for faculty.</a:t>
            </a:r>
          </a:p>
          <a:p>
            <a:pPr fontAlgn="base">
              <a:buFont typeface="Wingdings" pitchFamily="2" charset="2"/>
              <a:buChar char="§"/>
            </a:pPr>
            <a:r>
              <a:rPr lang="en-US" sz="1400" dirty="0"/>
              <a:t>Encouragement of self-directed learning.</a:t>
            </a:r>
            <a:endParaRPr lang="en-US" sz="1400" b="1" dirty="0"/>
          </a:p>
          <a:p>
            <a:pPr marL="0" indent="0">
              <a:buNone/>
            </a:pPr>
            <a:r>
              <a:rPr lang="en-US" sz="1400" b="1" dirty="0"/>
              <a:t>c. Community Outreach:</a:t>
            </a:r>
            <a:endParaRPr lang="en-US" sz="1400" dirty="0"/>
          </a:p>
          <a:p>
            <a:pPr fontAlgn="base">
              <a:buFont typeface="Wingdings" pitchFamily="2" charset="2"/>
              <a:buChar char="§"/>
            </a:pPr>
            <a:r>
              <a:rPr lang="en-US" sz="1400" dirty="0"/>
              <a:t>Hosting awareness events, workshops, and SDG-related community service projects.</a:t>
            </a:r>
          </a:p>
          <a:p>
            <a:pPr fontAlgn="base">
              <a:buFont typeface="Wingdings" pitchFamily="2" charset="2"/>
              <a:buChar char="§"/>
            </a:pPr>
            <a:r>
              <a:rPr lang="en-US" sz="1400" dirty="0"/>
              <a:t>Involvement in regional and international SDG conferences.</a:t>
            </a:r>
          </a:p>
          <a:p>
            <a:pPr marL="0" indent="0" fontAlgn="base">
              <a:buNone/>
            </a:pPr>
            <a:endParaRPr lang="en-US" sz="1400" dirty="0"/>
          </a:p>
          <a:p>
            <a:pPr marL="0" indent="0" fontAlgn="base">
              <a:buNone/>
            </a:pPr>
            <a:endParaRPr lang="en-US" sz="1400" dirty="0"/>
          </a:p>
          <a:p>
            <a:pPr marL="0" indent="0" fontAlgn="base">
              <a:buNone/>
            </a:pPr>
            <a:endParaRPr lang="en-US" sz="1400" dirty="0"/>
          </a:p>
        </p:txBody>
      </p:sp>
      <p:sp>
        <p:nvSpPr>
          <p:cNvPr id="6" name="Content Placeholder 3"/>
          <p:cNvSpPr txBox="1">
            <a:spLocks/>
          </p:cNvSpPr>
          <p:nvPr/>
        </p:nvSpPr>
        <p:spPr>
          <a:xfrm>
            <a:off x="6239068" y="1404255"/>
            <a:ext cx="4329405"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a:t>d. Interdisciplinary Projects:</a:t>
            </a:r>
            <a:endParaRPr lang="en-US" sz="1400" dirty="0"/>
          </a:p>
          <a:p>
            <a:pPr fontAlgn="base">
              <a:buFont typeface="Wingdings" pitchFamily="2" charset="2"/>
              <a:buChar char="§"/>
            </a:pPr>
            <a:r>
              <a:rPr lang="en-US" sz="1400" dirty="0"/>
              <a:t>Identification of common themes that can be explored across subjects.</a:t>
            </a:r>
          </a:p>
          <a:p>
            <a:pPr fontAlgn="base">
              <a:buFont typeface="Wingdings" pitchFamily="2" charset="2"/>
              <a:buChar char="§"/>
            </a:pPr>
            <a:r>
              <a:rPr lang="en-US" sz="1400" dirty="0"/>
              <a:t>Cross-departmental coordination for project design and implementation.</a:t>
            </a:r>
          </a:p>
          <a:p>
            <a:pPr marL="0" indent="0">
              <a:buNone/>
            </a:pPr>
            <a:endParaRPr lang="en-US" sz="1400" b="1" dirty="0"/>
          </a:p>
          <a:p>
            <a:pPr marL="0" indent="0">
              <a:buNone/>
            </a:pPr>
            <a:r>
              <a:rPr lang="en-US" sz="1400" b="1" dirty="0"/>
              <a:t>e. Inclusivity Programs:</a:t>
            </a:r>
            <a:endParaRPr lang="en-US" sz="1400" dirty="0"/>
          </a:p>
          <a:p>
            <a:pPr fontAlgn="base">
              <a:buFont typeface="Wingdings" pitchFamily="2" charset="2"/>
              <a:buChar char="§"/>
            </a:pPr>
            <a:r>
              <a:rPr lang="en-US" sz="1400" dirty="0"/>
              <a:t>Scholarship and financial aid programs to ensure access for all.</a:t>
            </a:r>
          </a:p>
          <a:p>
            <a:pPr fontAlgn="base">
              <a:buFont typeface="Wingdings" pitchFamily="2" charset="2"/>
              <a:buChar char="§"/>
            </a:pPr>
            <a:r>
              <a:rPr lang="en-US" sz="1400" dirty="0"/>
              <a:t>Support systems for students with diverse learning needs.</a:t>
            </a:r>
          </a:p>
          <a:p>
            <a:pPr marL="0" indent="0" fontAlgn="base">
              <a:buNone/>
            </a:pPr>
            <a:endParaRPr lang="en-US" sz="1400" dirty="0"/>
          </a:p>
          <a:p>
            <a:pPr marL="0" indent="0" fontAlgn="base">
              <a:buNone/>
            </a:pPr>
            <a:endParaRPr lang="en-US" sz="1400" dirty="0"/>
          </a:p>
          <a:p>
            <a:pPr marL="0" indent="0" fontAlgn="base">
              <a:buNone/>
            </a:pPr>
            <a:endParaRPr lang="en-US" sz="1400" dirty="0"/>
          </a:p>
        </p:txBody>
      </p:sp>
    </p:spTree>
    <p:extLst>
      <p:ext uri="{BB962C8B-B14F-4D97-AF65-F5344CB8AC3E}">
        <p14:creationId xmlns:p14="http://schemas.microsoft.com/office/powerpoint/2010/main" val="3651757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54548"/>
          </a:xfrm>
        </p:spPr>
        <p:txBody>
          <a:bodyPr>
            <a:normAutofit/>
          </a:bodyPr>
          <a:lstStyle/>
          <a:p>
            <a:pPr algn="ctr"/>
            <a:r>
              <a:rPr lang="en-US" dirty="0">
                <a:latin typeface="Impact" panose="020B0706050402050204" pitchFamily="34" charset="0"/>
              </a:rPr>
              <a:t>Conclusion:</a:t>
            </a:r>
            <a:r>
              <a:rPr lang="en-US" b="0" dirty="0">
                <a:latin typeface="Impact" panose="020B0706050402050204" pitchFamily="34" charset="0"/>
              </a:rPr>
              <a:t> </a:t>
            </a:r>
            <a:endParaRPr lang="en-US" dirty="0">
              <a:latin typeface="Impact" panose="020B070605040205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4870300"/>
            <a:ext cx="12192000" cy="1987700"/>
          </a:xfrm>
        </p:spPr>
      </p:pic>
      <p:sp>
        <p:nvSpPr>
          <p:cNvPr id="7" name="Content Placeholder 3"/>
          <p:cNvSpPr txBox="1">
            <a:spLocks/>
          </p:cNvSpPr>
          <p:nvPr/>
        </p:nvSpPr>
        <p:spPr>
          <a:xfrm>
            <a:off x="1482011" y="1422916"/>
            <a:ext cx="9490789" cy="328904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None/>
            </a:pPr>
            <a:r>
              <a:rPr lang="en-US" sz="1800" dirty="0"/>
              <a:t>St. Joseph's Convent San Fernando's whole school approach to teaching the SDGs is a pioneering effort that sets an example for educational institutions worldwide. The benefits of this approach, combined with effective execution, ensure that students not only learn about the SDGs but also become active agents of change, contributing to a more sustainable future. Attached are a series of images across the years showing integration through the arts and systems that were put into place to execute the whole school approach.</a:t>
            </a:r>
          </a:p>
          <a:p>
            <a:pPr marL="0" indent="0" fontAlgn="base">
              <a:lnSpc>
                <a:spcPct val="150000"/>
              </a:lnSpc>
              <a:buNone/>
            </a:pPr>
            <a:endParaRPr lang="en-US" sz="1800" dirty="0"/>
          </a:p>
          <a:p>
            <a:pPr marL="0" indent="0" fontAlgn="base">
              <a:lnSpc>
                <a:spcPct val="150000"/>
              </a:lnSpc>
              <a:buNone/>
            </a:pPr>
            <a:endParaRPr lang="en-US" sz="1800" dirty="0"/>
          </a:p>
          <a:p>
            <a:pPr marL="0" indent="0" fontAlgn="base">
              <a:lnSpc>
                <a:spcPct val="150000"/>
              </a:lnSpc>
              <a:buNone/>
            </a:pPr>
            <a:endParaRPr lang="en-US" sz="1800" dirty="0"/>
          </a:p>
        </p:txBody>
      </p:sp>
    </p:spTree>
    <p:extLst>
      <p:ext uri="{BB962C8B-B14F-4D97-AF65-F5344CB8AC3E}">
        <p14:creationId xmlns:p14="http://schemas.microsoft.com/office/powerpoint/2010/main" val="5622959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TotalTime>
  <Words>627</Words>
  <Application>Microsoft Office PowerPoint</Application>
  <PresentationFormat>Widescreen</PresentationFormat>
  <Paragraphs>63</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Impact</vt:lpstr>
      <vt:lpstr>Calibri</vt:lpstr>
      <vt:lpstr>Abadi MT Condensed</vt:lpstr>
      <vt:lpstr>Calibri Light</vt:lpstr>
      <vt:lpstr>Arial</vt:lpstr>
      <vt:lpstr>Wingdings</vt:lpstr>
      <vt:lpstr>Office Theme</vt:lpstr>
      <vt:lpstr>PowerPoint Presentation</vt:lpstr>
      <vt:lpstr>PowerPoint Presentation</vt:lpstr>
      <vt:lpstr>PowerPoint Presentation</vt:lpstr>
      <vt:lpstr>Introduction: St. Joseph’s Convent  San Fernando’s Unique Approach</vt:lpstr>
      <vt:lpstr>Benefits of the Whole School Approach</vt:lpstr>
      <vt:lpstr>PowerPoint Presentation</vt:lpstr>
      <vt:lpstr>Diagrams Illustrating the Whole School Approach</vt:lpstr>
      <vt:lpstr>PowerPoint Presentation</vt:lpstr>
      <vt:lpstr>PowerPoint Presentation</vt:lpstr>
      <vt:lpstr>Execution of the Whole School Approach:</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PAXTON</dc:creator>
  <cp:lastModifiedBy>PAXTON</cp:lastModifiedBy>
  <cp:revision>14</cp:revision>
  <dcterms:created xsi:type="dcterms:W3CDTF">2023-11-08T05:56:31Z</dcterms:created>
  <dcterms:modified xsi:type="dcterms:W3CDTF">2023-11-08T07:26:21Z</dcterms:modified>
</cp:coreProperties>
</file>