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C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32004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200400" cy="5143500"/>
          </a:xfrm>
          <a:prstGeom prst="rect">
            <a:avLst/>
          </a:prstGeom>
          <a:solidFill>
            <a:srgbClr val="1A3C6E">
              <a:alpha val="65000"/>
            </a:srgbClr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200400" y="0"/>
            <a:ext cx="64008" cy="51435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274320"/>
            <a:ext cx="1645920" cy="169164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383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E8A0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UNESCO ASPnet Club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3383280" y="868680"/>
            <a:ext cx="5394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Big Sisters</a:t>
            </a:r>
            <a:endParaRPr lang="en-US" sz="46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Programme</a:t>
            </a:r>
            <a:endParaRPr lang="en-US" sz="4600" dirty="0"/>
          </a:p>
        </p:txBody>
      </p:sp>
      <p:sp>
        <p:nvSpPr>
          <p:cNvPr id="8" name="Text 4"/>
          <p:cNvSpPr/>
          <p:nvPr/>
        </p:nvSpPr>
        <p:spPr>
          <a:xfrm>
            <a:off x="3383280" y="23774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Collaboration with St Gabriel's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3383280" y="2880360"/>
            <a:ext cx="1298448" cy="36576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3383280" y="2880360"/>
            <a:ext cx="1298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📚 Literacy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4782312" y="2880360"/>
            <a:ext cx="1298448" cy="365760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782312" y="2880360"/>
            <a:ext cx="1298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🔢 Maths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6181344" y="2880360"/>
            <a:ext cx="1298448" cy="365760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181344" y="2880360"/>
            <a:ext cx="1298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🔬 STEAM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7580376" y="2880360"/>
            <a:ext cx="1298448" cy="36576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580376" y="2880360"/>
            <a:ext cx="1298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 Climate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3383280" y="3337560"/>
            <a:ext cx="5577840" cy="347472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383280" y="3337560"/>
            <a:ext cx="5577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🇪🇸  Friday: Introduction to Spanish — Languages Club</a:t>
            </a:r>
            <a:endParaRPr lang="en-US" sz="950" dirty="0"/>
          </a:p>
        </p:txBody>
      </p:sp>
      <p:sp>
        <p:nvSpPr>
          <p:cNvPr id="19" name="Text 15"/>
          <p:cNvSpPr/>
          <p:nvPr/>
        </p:nvSpPr>
        <p:spPr>
          <a:xfrm>
            <a:off x="3383280" y="3886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8AA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Service  ·  SDG Projects  ·  Peer Mentorship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3383280" y="42976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AA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Commencing Next Term  |  March 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is the Big Sisters Programme?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806440" y="685800"/>
            <a:ext cx="3108960" cy="40690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806440" y="685800"/>
            <a:ext cx="3108960" cy="4069080"/>
          </a:xfrm>
          <a:prstGeom prst="rect">
            <a:avLst/>
          </a:prstGeom>
          <a:solidFill>
            <a:srgbClr val="0072BC">
              <a:alpha val="30000"/>
            </a:srgbClr>
          </a:solidFill>
          <a:ln w="12700">
            <a:solidFill>
              <a:srgbClr val="0072B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742432" y="685800"/>
            <a:ext cx="73152" cy="406908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74320" y="777240"/>
            <a:ext cx="1691640" cy="1051560"/>
          </a:xfrm>
          <a:prstGeom prst="rect">
            <a:avLst/>
          </a:prstGeom>
          <a:solidFill>
            <a:srgbClr val="1A3C6E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274320" y="77724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E8A0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274320" y="1389888"/>
            <a:ext cx="1691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Theme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Groups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2084832" y="777240"/>
            <a:ext cx="1691640" cy="1051560"/>
          </a:xfrm>
          <a:prstGeom prst="rect">
            <a:avLst/>
          </a:prstGeom>
          <a:solidFill>
            <a:srgbClr val="1A3C6E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2084832" y="77724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E8A0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2084832" y="1389888"/>
            <a:ext cx="1691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Group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895344" y="777240"/>
            <a:ext cx="1691640" cy="1051560"/>
          </a:xfrm>
          <a:prstGeom prst="rect">
            <a:avLst/>
          </a:prstGeom>
          <a:solidFill>
            <a:srgbClr val="1A3C6E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3895344" y="77724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E8A0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1hr</a:t>
            </a:r>
            <a:endParaRPr lang="en-US" sz="3800" dirty="0"/>
          </a:p>
        </p:txBody>
      </p:sp>
      <p:sp>
        <p:nvSpPr>
          <p:cNvPr id="15" name="Text 12"/>
          <p:cNvSpPr/>
          <p:nvPr/>
        </p:nvSpPr>
        <p:spPr>
          <a:xfrm>
            <a:off x="3895344" y="1389888"/>
            <a:ext cx="1691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Session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School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274320" y="1993392"/>
            <a:ext cx="5349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structured inter-school mentorship &amp; community service initiative where senior UNESCO Club members guide younger students through SDG-aligned learning experiences.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274320" y="2971800"/>
            <a:ext cx="169164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274320" y="2971800"/>
            <a:ext cx="1691640" cy="347472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" y="3035808"/>
            <a:ext cx="219456" cy="219456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320040" y="324612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8A0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Community Service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320040" y="3547872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hours through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project delivery</a:t>
            </a:r>
            <a:endParaRPr lang="en-US" sz="950" dirty="0"/>
          </a:p>
        </p:txBody>
      </p:sp>
      <p:sp>
        <p:nvSpPr>
          <p:cNvPr id="22" name="Shape 18"/>
          <p:cNvSpPr/>
          <p:nvPr/>
        </p:nvSpPr>
        <p:spPr>
          <a:xfrm>
            <a:off x="2084832" y="2971800"/>
            <a:ext cx="169164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2084832" y="2971800"/>
            <a:ext cx="1691640" cy="347472"/>
          </a:xfrm>
          <a:prstGeom prst="rect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6624" y="3035808"/>
            <a:ext cx="219456" cy="219456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2130552" y="324612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72B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Peer Mentorship</a:t>
            </a:r>
            <a:endParaRPr lang="en-US" sz="1000" dirty="0"/>
          </a:p>
        </p:txBody>
      </p:sp>
      <p:sp>
        <p:nvSpPr>
          <p:cNvPr id="26" name="Text 21"/>
          <p:cNvSpPr/>
          <p:nvPr/>
        </p:nvSpPr>
        <p:spPr>
          <a:xfrm>
            <a:off x="2130552" y="3547872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Sisters guide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Little Sisters</a:t>
            </a:r>
            <a:endParaRPr lang="en-US" sz="950" dirty="0"/>
          </a:p>
        </p:txBody>
      </p:sp>
      <p:sp>
        <p:nvSpPr>
          <p:cNvPr id="27" name="Shape 22"/>
          <p:cNvSpPr/>
          <p:nvPr/>
        </p:nvSpPr>
        <p:spPr>
          <a:xfrm>
            <a:off x="3895344" y="2971800"/>
            <a:ext cx="1691640" cy="15087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3895344" y="2971800"/>
            <a:ext cx="1691640" cy="34747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136" y="3035808"/>
            <a:ext cx="219456" cy="219456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3941064" y="324612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Global Citizenship</a:t>
            </a:r>
            <a:endParaRPr lang="en-US" sz="1000" dirty="0"/>
          </a:p>
        </p:txBody>
      </p:sp>
      <p:sp>
        <p:nvSpPr>
          <p:cNvPr id="31" name="Text 25"/>
          <p:cNvSpPr/>
          <p:nvPr/>
        </p:nvSpPr>
        <p:spPr>
          <a:xfrm>
            <a:off x="3941064" y="3547872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the SDGs through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projects</a:t>
            </a:r>
            <a:endParaRPr lang="en-US" sz="950" dirty="0"/>
          </a:p>
        </p:txBody>
      </p:sp>
      <p:sp>
        <p:nvSpPr>
          <p:cNvPr id="32" name="Shape 26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3C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Five Weekly Sessions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SDG theme groups run Monday–Thursday, with a special Friday Languages session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28600" y="1115568"/>
            <a:ext cx="2057400" cy="3337560"/>
          </a:xfrm>
          <a:prstGeom prst="rect">
            <a:avLst/>
          </a:prstGeom>
          <a:solidFill>
            <a:srgbClr val="1565C0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28600" y="1115568"/>
            <a:ext cx="2057400" cy="411480"/>
          </a:xfrm>
          <a:prstGeom prst="rect">
            <a:avLst/>
          </a:prstGeom>
          <a:solidFill>
            <a:srgbClr val="000000">
              <a:alpha val="40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8600" y="111556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MONDAY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28600" y="1591056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📚</a:t>
            </a:r>
            <a:endParaRPr lang="en-US" sz="36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272" y="2395728"/>
            <a:ext cx="457200" cy="4572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301752" y="2944368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Literacy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301752" y="363016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4 — Quality Education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685800" y="4133088"/>
            <a:ext cx="1143000" cy="246888"/>
          </a:xfrm>
          <a:prstGeom prst="rect">
            <a:avLst/>
          </a:prstGeom>
          <a:solidFill>
            <a:srgbClr val="FFFFFF">
              <a:alpha val="3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85800" y="4133088"/>
            <a:ext cx="11430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students · 1 hour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423160" y="1115568"/>
            <a:ext cx="2057400" cy="3337560"/>
          </a:xfrm>
          <a:prstGeom prst="rect">
            <a:avLst/>
          </a:prstGeom>
          <a:solidFill>
            <a:srgbClr val="6A1B9A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2423160" y="1115568"/>
            <a:ext cx="2057400" cy="411480"/>
          </a:xfrm>
          <a:prstGeom prst="rect">
            <a:avLst/>
          </a:prstGeom>
          <a:solidFill>
            <a:srgbClr val="000000">
              <a:alpha val="40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423160" y="111556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2423160" y="1591056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🔢</a:t>
            </a:r>
            <a:endParaRPr lang="en-US" sz="36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832" y="2395728"/>
            <a:ext cx="457200" cy="4572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2496312" y="2944368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Magical Maths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2496312" y="363016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4 &amp; 10 — Education &amp; Equality</a:t>
            </a:r>
            <a:endParaRPr lang="en-US" sz="850" dirty="0"/>
          </a:p>
        </p:txBody>
      </p:sp>
      <p:sp>
        <p:nvSpPr>
          <p:cNvPr id="21" name="Shape 17"/>
          <p:cNvSpPr/>
          <p:nvPr/>
        </p:nvSpPr>
        <p:spPr>
          <a:xfrm>
            <a:off x="2880360" y="4133088"/>
            <a:ext cx="1143000" cy="246888"/>
          </a:xfrm>
          <a:prstGeom prst="rect">
            <a:avLst/>
          </a:prstGeom>
          <a:solidFill>
            <a:srgbClr val="FFFFFF">
              <a:alpha val="3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2880360" y="4133088"/>
            <a:ext cx="11430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students · 1 hour</a:t>
            </a:r>
            <a:endParaRPr lang="en-US" sz="800" dirty="0"/>
          </a:p>
        </p:txBody>
      </p:sp>
      <p:sp>
        <p:nvSpPr>
          <p:cNvPr id="23" name="Shape 19"/>
          <p:cNvSpPr/>
          <p:nvPr/>
        </p:nvSpPr>
        <p:spPr>
          <a:xfrm>
            <a:off x="4617720" y="1115568"/>
            <a:ext cx="2057400" cy="3337560"/>
          </a:xfrm>
          <a:prstGeom prst="rect">
            <a:avLst/>
          </a:prstGeom>
          <a:solidFill>
            <a:srgbClr val="E65100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4617720" y="1115568"/>
            <a:ext cx="2057400" cy="411480"/>
          </a:xfrm>
          <a:prstGeom prst="rect">
            <a:avLst/>
          </a:prstGeom>
          <a:solidFill>
            <a:srgbClr val="000000">
              <a:alpha val="40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4617720" y="111556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WEDNESDAY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4617720" y="1591056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🔬</a:t>
            </a:r>
            <a:endParaRPr lang="en-US" sz="3600" dirty="0"/>
          </a:p>
        </p:txBody>
      </p:sp>
      <p:pic>
        <p:nvPicPr>
          <p:cNvPr id="2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392" y="2395728"/>
            <a:ext cx="457200" cy="457200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4690872" y="2944368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STEAM – Design &amp; Innovation</a:t>
            </a:r>
            <a:endParaRPr lang="en-US" sz="1300" dirty="0"/>
          </a:p>
        </p:txBody>
      </p:sp>
      <p:sp>
        <p:nvSpPr>
          <p:cNvPr id="29" name="Text 24"/>
          <p:cNvSpPr/>
          <p:nvPr/>
        </p:nvSpPr>
        <p:spPr>
          <a:xfrm>
            <a:off x="4690872" y="363016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9 — Industry &amp; Innovation</a:t>
            </a:r>
            <a:endParaRPr lang="en-US" sz="850" dirty="0"/>
          </a:p>
        </p:txBody>
      </p:sp>
      <p:sp>
        <p:nvSpPr>
          <p:cNvPr id="30" name="Shape 25"/>
          <p:cNvSpPr/>
          <p:nvPr/>
        </p:nvSpPr>
        <p:spPr>
          <a:xfrm>
            <a:off x="5074920" y="4133088"/>
            <a:ext cx="1143000" cy="246888"/>
          </a:xfrm>
          <a:prstGeom prst="rect">
            <a:avLst/>
          </a:prstGeom>
          <a:solidFill>
            <a:srgbClr val="FFFFFF">
              <a:alpha val="3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5074920" y="4133088"/>
            <a:ext cx="11430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students · 1 hour</a:t>
            </a:r>
            <a:endParaRPr lang="en-US" sz="800" dirty="0"/>
          </a:p>
        </p:txBody>
      </p:sp>
      <p:sp>
        <p:nvSpPr>
          <p:cNvPr id="32" name="Shape 27"/>
          <p:cNvSpPr/>
          <p:nvPr/>
        </p:nvSpPr>
        <p:spPr>
          <a:xfrm>
            <a:off x="6812280" y="1115568"/>
            <a:ext cx="2057400" cy="3337560"/>
          </a:xfrm>
          <a:prstGeom prst="rect">
            <a:avLst/>
          </a:prstGeom>
          <a:solidFill>
            <a:srgbClr val="2E7D32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33" name="Shape 28"/>
          <p:cNvSpPr/>
          <p:nvPr/>
        </p:nvSpPr>
        <p:spPr>
          <a:xfrm>
            <a:off x="6812280" y="1115568"/>
            <a:ext cx="2057400" cy="411480"/>
          </a:xfrm>
          <a:prstGeom prst="rect">
            <a:avLst/>
          </a:prstGeom>
          <a:solidFill>
            <a:srgbClr val="000000">
              <a:alpha val="40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6812280" y="1115568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</a:t>
            </a:r>
            <a:endParaRPr lang="en-US" sz="1000" dirty="0"/>
          </a:p>
        </p:txBody>
      </p:sp>
      <p:sp>
        <p:nvSpPr>
          <p:cNvPr id="35" name="Text 30"/>
          <p:cNvSpPr/>
          <p:nvPr/>
        </p:nvSpPr>
        <p:spPr>
          <a:xfrm>
            <a:off x="6812280" y="1591056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🌍</a:t>
            </a:r>
            <a:endParaRPr lang="en-US" sz="3600" dirty="0"/>
          </a:p>
        </p:txBody>
      </p:sp>
      <p:pic>
        <p:nvPicPr>
          <p:cNvPr id="3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952" y="2395728"/>
            <a:ext cx="457200" cy="457200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6885432" y="2944368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Climate &amp; Disaster Risk</a:t>
            </a:r>
            <a:endParaRPr lang="en-US" sz="1300" dirty="0"/>
          </a:p>
        </p:txBody>
      </p:sp>
      <p:sp>
        <p:nvSpPr>
          <p:cNvPr id="38" name="Text 32"/>
          <p:cNvSpPr/>
          <p:nvPr/>
        </p:nvSpPr>
        <p:spPr>
          <a:xfrm>
            <a:off x="6885432" y="363016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13 — Climate Action</a:t>
            </a:r>
            <a:endParaRPr lang="en-US" sz="850" dirty="0"/>
          </a:p>
        </p:txBody>
      </p:sp>
      <p:sp>
        <p:nvSpPr>
          <p:cNvPr id="39" name="Shape 33"/>
          <p:cNvSpPr/>
          <p:nvPr/>
        </p:nvSpPr>
        <p:spPr>
          <a:xfrm>
            <a:off x="7269480" y="4133088"/>
            <a:ext cx="1143000" cy="246888"/>
          </a:xfrm>
          <a:prstGeom prst="rect">
            <a:avLst/>
          </a:prstGeom>
          <a:solidFill>
            <a:srgbClr val="FFFFFF">
              <a:alpha val="30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7269480" y="4133088"/>
            <a:ext cx="11430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students · 1 hour</a:t>
            </a:r>
            <a:endParaRPr lang="en-US" sz="800" dirty="0"/>
          </a:p>
        </p:txBody>
      </p:sp>
      <p:sp>
        <p:nvSpPr>
          <p:cNvPr id="41" name="Shape 35"/>
          <p:cNvSpPr/>
          <p:nvPr/>
        </p:nvSpPr>
        <p:spPr>
          <a:xfrm>
            <a:off x="228600" y="4526280"/>
            <a:ext cx="8686800" cy="457200"/>
          </a:xfrm>
          <a:prstGeom prst="rect">
            <a:avLst/>
          </a:prstGeom>
          <a:solidFill>
            <a:srgbClr val="B71C1C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pic>
        <p:nvPicPr>
          <p:cNvPr id="4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472" y="4572000"/>
            <a:ext cx="347472" cy="347472"/>
          </a:xfrm>
          <a:prstGeom prst="rect">
            <a:avLst/>
          </a:prstGeom>
        </p:spPr>
      </p:pic>
      <p:sp>
        <p:nvSpPr>
          <p:cNvPr id="43" name="Text 36"/>
          <p:cNvSpPr/>
          <p:nvPr/>
        </p:nvSpPr>
        <p:spPr>
          <a:xfrm>
            <a:off x="777240" y="45262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🇪🇸  FRIDAY  —  Introduction to Spanish  |  Languages Club</a:t>
            </a:r>
            <a:endParaRPr lang="en-US" sz="1350" dirty="0"/>
          </a:p>
        </p:txBody>
      </p:sp>
      <p:sp>
        <p:nvSpPr>
          <p:cNvPr id="44" name="Text 37"/>
          <p:cNvSpPr/>
          <p:nvPr/>
        </p:nvSpPr>
        <p:spPr>
          <a:xfrm>
            <a:off x="5852160" y="45262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FF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&amp; linguistic enrichment for all students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Monday: Literacy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0" y="658368"/>
            <a:ext cx="256032" cy="423367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749808"/>
            <a:ext cx="2011680" cy="438912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749808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4 — Quality Education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20040" y="1298448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dirty="0">
                <a:solidFill>
                  <a:srgbClr val="000000"/>
                </a:solidFill>
              </a:rPr>
              <a:t>📚</a:t>
            </a:r>
            <a:endParaRPr lang="en-US" sz="5200" dirty="0"/>
          </a:p>
        </p:txBody>
      </p:sp>
      <p:sp>
        <p:nvSpPr>
          <p:cNvPr id="8" name="Shape 6"/>
          <p:cNvSpPr/>
          <p:nvPr/>
        </p:nvSpPr>
        <p:spPr>
          <a:xfrm>
            <a:off x="1325880" y="1371600"/>
            <a:ext cx="566928" cy="566928"/>
          </a:xfrm>
          <a:prstGeom prst="rect">
            <a:avLst/>
          </a:prstGeom>
          <a:solidFill>
            <a:srgbClr val="1565C0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417320"/>
            <a:ext cx="475488" cy="475488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20040" y="2377440"/>
            <a:ext cx="1600200" cy="566928"/>
          </a:xfrm>
          <a:prstGeom prst="rect">
            <a:avLst/>
          </a:prstGeom>
          <a:solidFill>
            <a:srgbClr val="1565C0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0040" y="2377440"/>
            <a:ext cx="73152" cy="56692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9768" y="24140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429768" y="26060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Monday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320040" y="3063240"/>
            <a:ext cx="1600200" cy="566928"/>
          </a:xfrm>
          <a:prstGeom prst="rect">
            <a:avLst/>
          </a:prstGeom>
          <a:solidFill>
            <a:srgbClr val="1565C0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20040" y="3063240"/>
            <a:ext cx="73152" cy="56692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29768" y="30998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429768" y="32918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per group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320040" y="3749040"/>
            <a:ext cx="1600200" cy="566928"/>
          </a:xfrm>
          <a:prstGeom prst="rect">
            <a:avLst/>
          </a:prstGeom>
          <a:solidFill>
            <a:srgbClr val="1565C0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320040" y="3749040"/>
            <a:ext cx="73152" cy="56692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29768" y="37856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429768" y="39776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Hour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2423160" y="777240"/>
            <a:ext cx="6812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565C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students will experience: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2423160" y="1188720"/>
            <a:ext cx="67208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reading &amp; comprehension sessions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Storytelling, phonics, and vocabulary building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 and lesson plans provided by coordinator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present to support and observe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Tailored to primary school literacy levels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2423160" y="4160520"/>
            <a:ext cx="6492240" cy="566928"/>
          </a:xfrm>
          <a:prstGeom prst="rect">
            <a:avLst/>
          </a:prstGeom>
          <a:solidFill>
            <a:srgbClr val="EAF1F9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233672"/>
            <a:ext cx="347472" cy="347472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2651760" y="416052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C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St Gabriel's teacher is assigned to every session for support and safeguarding.</a:t>
            </a:r>
            <a:endParaRPr lang="en-US" sz="1000" dirty="0"/>
          </a:p>
        </p:txBody>
      </p:sp>
      <p:sp>
        <p:nvSpPr>
          <p:cNvPr id="27" name="Shape 23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Tuesday: Magical Maths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0" y="658368"/>
            <a:ext cx="256032" cy="4233672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749808"/>
            <a:ext cx="2011680" cy="438912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749808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4 &amp; 10 — Education &amp; Equality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20040" y="1298448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dirty="0">
                <a:solidFill>
                  <a:srgbClr val="000000"/>
                </a:solidFill>
              </a:rPr>
              <a:t>🔢</a:t>
            </a:r>
            <a:endParaRPr lang="en-US" sz="5200" dirty="0"/>
          </a:p>
        </p:txBody>
      </p:sp>
      <p:sp>
        <p:nvSpPr>
          <p:cNvPr id="8" name="Shape 6"/>
          <p:cNvSpPr/>
          <p:nvPr/>
        </p:nvSpPr>
        <p:spPr>
          <a:xfrm>
            <a:off x="1325880" y="1371600"/>
            <a:ext cx="566928" cy="566928"/>
          </a:xfrm>
          <a:prstGeom prst="rect">
            <a:avLst/>
          </a:prstGeom>
          <a:solidFill>
            <a:srgbClr val="6A1B9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417320"/>
            <a:ext cx="475488" cy="475488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20040" y="2377440"/>
            <a:ext cx="1600200" cy="566928"/>
          </a:xfrm>
          <a:prstGeom prst="rect">
            <a:avLst/>
          </a:prstGeom>
          <a:solidFill>
            <a:srgbClr val="6A1B9A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0040" y="2377440"/>
            <a:ext cx="73152" cy="566928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9768" y="24140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6A1B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429768" y="26060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Tuesday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320040" y="3063240"/>
            <a:ext cx="1600200" cy="566928"/>
          </a:xfrm>
          <a:prstGeom prst="rect">
            <a:avLst/>
          </a:prstGeom>
          <a:solidFill>
            <a:srgbClr val="6A1B9A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20040" y="3063240"/>
            <a:ext cx="73152" cy="566928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29768" y="30998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6A1B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429768" y="32918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per group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320040" y="3749040"/>
            <a:ext cx="1600200" cy="566928"/>
          </a:xfrm>
          <a:prstGeom prst="rect">
            <a:avLst/>
          </a:prstGeom>
          <a:solidFill>
            <a:srgbClr val="6A1B9A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320040" y="3749040"/>
            <a:ext cx="73152" cy="566928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29768" y="37856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6A1B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429768" y="39776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Hour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2423160" y="777240"/>
            <a:ext cx="6812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A1B9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students will experience: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2423160" y="1188720"/>
            <a:ext cx="67208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numeracy and problem-solving activities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Games, puzzles, and real-world maths applications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Sisters guide students step by step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confidence and a love of numbers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to SDG 4 — Quality Education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2423160" y="4160520"/>
            <a:ext cx="6492240" cy="566928"/>
          </a:xfrm>
          <a:prstGeom prst="rect">
            <a:avLst/>
          </a:prstGeom>
          <a:solidFill>
            <a:srgbClr val="EAF1F9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233672"/>
            <a:ext cx="347472" cy="347472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2651760" y="416052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C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St Gabriel's teacher is assigned to every session for support and safeguarding.</a:t>
            </a:r>
            <a:endParaRPr lang="en-US" sz="1000" dirty="0"/>
          </a:p>
        </p:txBody>
      </p:sp>
      <p:sp>
        <p:nvSpPr>
          <p:cNvPr id="27" name="Shape 23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Wednesday: STEAM – Design &amp; Innovation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0" y="658368"/>
            <a:ext cx="256032" cy="4233672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749808"/>
            <a:ext cx="2011680" cy="438912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749808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9 — Industry &amp; Innovation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20040" y="1298448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dirty="0">
                <a:solidFill>
                  <a:srgbClr val="000000"/>
                </a:solidFill>
              </a:rPr>
              <a:t>🔬</a:t>
            </a:r>
            <a:endParaRPr lang="en-US" sz="5200" dirty="0"/>
          </a:p>
        </p:txBody>
      </p:sp>
      <p:sp>
        <p:nvSpPr>
          <p:cNvPr id="8" name="Shape 6"/>
          <p:cNvSpPr/>
          <p:nvPr/>
        </p:nvSpPr>
        <p:spPr>
          <a:xfrm>
            <a:off x="1325880" y="1371600"/>
            <a:ext cx="566928" cy="566928"/>
          </a:xfrm>
          <a:prstGeom prst="rect">
            <a:avLst/>
          </a:prstGeom>
          <a:solidFill>
            <a:srgbClr val="E65100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417320"/>
            <a:ext cx="475488" cy="475488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20040" y="2377440"/>
            <a:ext cx="1600200" cy="566928"/>
          </a:xfrm>
          <a:prstGeom prst="rect">
            <a:avLst/>
          </a:prstGeom>
          <a:solidFill>
            <a:srgbClr val="E65100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0040" y="2377440"/>
            <a:ext cx="73152" cy="56692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9768" y="24140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429768" y="26060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Wednesday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320040" y="3063240"/>
            <a:ext cx="1600200" cy="566928"/>
          </a:xfrm>
          <a:prstGeom prst="rect">
            <a:avLst/>
          </a:prstGeom>
          <a:solidFill>
            <a:srgbClr val="E65100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20040" y="3063240"/>
            <a:ext cx="73152" cy="56692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29768" y="30998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429768" y="32918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per group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320040" y="3749040"/>
            <a:ext cx="1600200" cy="566928"/>
          </a:xfrm>
          <a:prstGeom prst="rect">
            <a:avLst/>
          </a:prstGeom>
          <a:solidFill>
            <a:srgbClr val="E65100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320040" y="3749040"/>
            <a:ext cx="73152" cy="56692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29768" y="37856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429768" y="39776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Hour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2423160" y="777240"/>
            <a:ext cx="6812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651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students will experience: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2423160" y="1188720"/>
            <a:ext cx="67208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Innovation using Lego and craft materials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challenges and creative problem-solving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design, build, test, and reflect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Sisters facilitate the design thinking process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to SDG 9 — Innovation &amp; Infrastructure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2423160" y="4160520"/>
            <a:ext cx="6492240" cy="566928"/>
          </a:xfrm>
          <a:prstGeom prst="rect">
            <a:avLst/>
          </a:prstGeom>
          <a:solidFill>
            <a:srgbClr val="EAF1F9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233672"/>
            <a:ext cx="347472" cy="347472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2651760" y="416052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C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St Gabriel's teacher is assigned to every session for support and safeguarding.</a:t>
            </a:r>
            <a:endParaRPr lang="en-US" sz="1000" dirty="0"/>
          </a:p>
        </p:txBody>
      </p:sp>
      <p:sp>
        <p:nvSpPr>
          <p:cNvPr id="27" name="Shape 23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Thursday: Climate &amp; Disaster Risk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0" y="658368"/>
            <a:ext cx="256032" cy="423367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749808"/>
            <a:ext cx="2011680" cy="438912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749808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13 — Climate Action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20040" y="1298448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dirty="0">
                <a:solidFill>
                  <a:srgbClr val="000000"/>
                </a:solidFill>
              </a:rPr>
              <a:t>🌍</a:t>
            </a:r>
            <a:endParaRPr lang="en-US" sz="5200" dirty="0"/>
          </a:p>
        </p:txBody>
      </p:sp>
      <p:sp>
        <p:nvSpPr>
          <p:cNvPr id="8" name="Shape 6"/>
          <p:cNvSpPr/>
          <p:nvPr/>
        </p:nvSpPr>
        <p:spPr>
          <a:xfrm>
            <a:off x="1325880" y="1371600"/>
            <a:ext cx="566928" cy="566928"/>
          </a:xfrm>
          <a:prstGeom prst="rect">
            <a:avLst/>
          </a:prstGeom>
          <a:solidFill>
            <a:srgbClr val="2E7D32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417320"/>
            <a:ext cx="475488" cy="475488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20040" y="2377440"/>
            <a:ext cx="1600200" cy="566928"/>
          </a:xfrm>
          <a:prstGeom prst="rect">
            <a:avLst/>
          </a:prstGeom>
          <a:solidFill>
            <a:srgbClr val="2E7D32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0040" y="2377440"/>
            <a:ext cx="73152" cy="56692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9768" y="24140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429768" y="26060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Thursday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320040" y="3063240"/>
            <a:ext cx="1600200" cy="566928"/>
          </a:xfrm>
          <a:prstGeom prst="rect">
            <a:avLst/>
          </a:prstGeom>
          <a:solidFill>
            <a:srgbClr val="2E7D32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20040" y="3063240"/>
            <a:ext cx="73152" cy="56692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29768" y="30998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429768" y="32918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per group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320040" y="3749040"/>
            <a:ext cx="1600200" cy="566928"/>
          </a:xfrm>
          <a:prstGeom prst="rect">
            <a:avLst/>
          </a:prstGeom>
          <a:solidFill>
            <a:srgbClr val="2E7D32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320040" y="3749040"/>
            <a:ext cx="73152" cy="56692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29768" y="37856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429768" y="39776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Hour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2423160" y="777240"/>
            <a:ext cx="6812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students will experience: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2423160" y="1188720"/>
            <a:ext cx="67208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 change awareness and disaster preparedness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environmental projects and experiments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local and global climate impact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classroom learning to real-world action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to SDG 13 — Climate Action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2423160" y="4160520"/>
            <a:ext cx="6492240" cy="566928"/>
          </a:xfrm>
          <a:prstGeom prst="rect">
            <a:avLst/>
          </a:prstGeom>
          <a:solidFill>
            <a:srgbClr val="EAF1F9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4233672"/>
            <a:ext cx="347472" cy="347472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2651760" y="416052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C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St Gabriel's teacher is assigned to every session for support and safeguarding.</a:t>
            </a:r>
            <a:endParaRPr lang="en-US" sz="1000" dirty="0"/>
          </a:p>
        </p:txBody>
      </p:sp>
      <p:sp>
        <p:nvSpPr>
          <p:cNvPr id="27" name="Shape 23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Friday: Introduction to Spanish — Languages Club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0" y="658368"/>
            <a:ext cx="256032" cy="4233672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86868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dirty="0">
                <a:solidFill>
                  <a:srgbClr val="000000"/>
                </a:solidFill>
              </a:rPr>
              <a:t>🇪🇸</a:t>
            </a:r>
            <a:endParaRPr lang="en-US" sz="5200" dirty="0"/>
          </a:p>
        </p:txBody>
      </p:sp>
      <p:sp>
        <p:nvSpPr>
          <p:cNvPr id="6" name="Shape 4"/>
          <p:cNvSpPr/>
          <p:nvPr/>
        </p:nvSpPr>
        <p:spPr>
          <a:xfrm>
            <a:off x="1325880" y="1371600"/>
            <a:ext cx="566928" cy="566928"/>
          </a:xfrm>
          <a:prstGeom prst="rect">
            <a:avLst/>
          </a:prstGeom>
          <a:solidFill>
            <a:srgbClr val="B71C1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417320"/>
            <a:ext cx="475488" cy="47548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20040" y="2377440"/>
            <a:ext cx="1600200" cy="566928"/>
          </a:xfrm>
          <a:prstGeom prst="rect">
            <a:avLst/>
          </a:prstGeom>
          <a:solidFill>
            <a:srgbClr val="B71C1C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20040" y="2377440"/>
            <a:ext cx="73152" cy="56692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29768" y="24140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429768" y="26060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Friday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320040" y="3063240"/>
            <a:ext cx="1600200" cy="566928"/>
          </a:xfrm>
          <a:prstGeom prst="rect">
            <a:avLst/>
          </a:prstGeom>
          <a:solidFill>
            <a:srgbClr val="B71C1C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20040" y="3063240"/>
            <a:ext cx="73152" cy="56692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29768" y="30998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BY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429768" y="32918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Languages Club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320040" y="3749040"/>
            <a:ext cx="1600200" cy="566928"/>
          </a:xfrm>
          <a:prstGeom prst="rect">
            <a:avLst/>
          </a:prstGeom>
          <a:solidFill>
            <a:srgbClr val="B71C1C">
              <a:alpha val="15000"/>
            </a:srgbClr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320040" y="3749040"/>
            <a:ext cx="73152" cy="56692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29768" y="378561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429768" y="39776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 Spanish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2148840" y="777240"/>
            <a:ext cx="6812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the Friday session includes: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2148840" y="1188720"/>
            <a:ext cx="67208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Fun, interactive introduction to the Spanish language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Greetings, numbers, colours, and everyday vocabulary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exploration — Spanish-speaking countries and traditions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Songs, games, and conversational practice activities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by the Languages Club — broadening global awareness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2148840" y="4160520"/>
            <a:ext cx="6766560" cy="566928"/>
          </a:xfrm>
          <a:prstGeom prst="rect">
            <a:avLst/>
          </a:prstGeom>
          <a:solidFill>
            <a:srgbClr val="B71C1C">
              <a:alpha val="15000"/>
            </a:srgbClr>
          </a:solidFill>
          <a:ln/>
        </p:spPr>
      </p:sp>
      <p:sp>
        <p:nvSpPr>
          <p:cNvPr id="23" name="Text 20"/>
          <p:cNvSpPr/>
          <p:nvPr/>
        </p:nvSpPr>
        <p:spPr>
          <a:xfrm>
            <a:off x="2240280" y="4160520"/>
            <a:ext cx="6675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¡Hola!  The Languages Club adds a cultural &amp; linguistic dimension every Friday for all students.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3C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Each Session Works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20040" y="713232"/>
            <a:ext cx="8503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session follows a consistent, structured 1-hour format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960120" y="1143000"/>
            <a:ext cx="1371600" cy="1371600"/>
          </a:xfrm>
          <a:prstGeom prst="rect">
            <a:avLst/>
          </a:prstGeom>
          <a:solidFill>
            <a:srgbClr val="0072BC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1371600"/>
            <a:ext cx="868680" cy="8686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097280" y="987552"/>
            <a:ext cx="1097280" cy="320040"/>
          </a:xfrm>
          <a:prstGeom prst="rect">
            <a:avLst/>
          </a:prstGeom>
          <a:solidFill>
            <a:srgbClr val="E8A020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097280" y="987552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45 min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260604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SDG Lesson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48640" y="301752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Sisters deliver the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provided lesson plan.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supports throughout.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907792" y="1691640"/>
            <a:ext cx="411480" cy="73152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840480" y="1143000"/>
            <a:ext cx="1371600" cy="1371600"/>
          </a:xfrm>
          <a:prstGeom prst="rect">
            <a:avLst/>
          </a:prstGeom>
          <a:solidFill>
            <a:srgbClr val="E8A020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368" y="1371600"/>
            <a:ext cx="868680" cy="86868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977640" y="987552"/>
            <a:ext cx="1097280" cy="320040"/>
          </a:xfrm>
          <a:prstGeom prst="rect">
            <a:avLst/>
          </a:prstGeom>
          <a:solidFill>
            <a:srgbClr val="E8A020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5" name="Text 11"/>
          <p:cNvSpPr/>
          <p:nvPr/>
        </p:nvSpPr>
        <p:spPr>
          <a:xfrm>
            <a:off x="3977640" y="987552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 min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3429000" y="260604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Recap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3429000" y="301752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Sisters review key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 with students.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Reinforces learning.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5788152" y="1691640"/>
            <a:ext cx="411480" cy="73152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720840" y="1143000"/>
            <a:ext cx="1371600" cy="1371600"/>
          </a:xfrm>
          <a:prstGeom prst="rect">
            <a:avLst/>
          </a:prstGeom>
          <a:solidFill>
            <a:srgbClr val="2E7D32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728" y="1371600"/>
            <a:ext cx="868680" cy="86868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6858000" y="987552"/>
            <a:ext cx="1097280" cy="320040"/>
          </a:xfrm>
          <a:prstGeom prst="rect">
            <a:avLst/>
          </a:prstGeom>
          <a:solidFill>
            <a:srgbClr val="E8A020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22" name="Text 17"/>
          <p:cNvSpPr/>
          <p:nvPr/>
        </p:nvSpPr>
        <p:spPr>
          <a:xfrm>
            <a:off x="6858000" y="987552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3C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 min</a:t>
            </a:r>
            <a:endParaRPr lang="en-US" sz="1100" dirty="0"/>
          </a:p>
        </p:txBody>
      </p:sp>
      <p:sp>
        <p:nvSpPr>
          <p:cNvPr id="23" name="Text 18"/>
          <p:cNvSpPr/>
          <p:nvPr/>
        </p:nvSpPr>
        <p:spPr>
          <a:xfrm>
            <a:off x="6309360" y="260604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Clean Up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6309360" y="301752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 away materials,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tidy the room, and prepare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departure.</a:t>
            </a:r>
            <a:endParaRPr lang="en-US" sz="1100" dirty="0"/>
          </a:p>
        </p:txBody>
      </p:sp>
      <p:sp>
        <p:nvSpPr>
          <p:cNvPr id="25" name="Shape 20"/>
          <p:cNvSpPr/>
          <p:nvPr/>
        </p:nvSpPr>
        <p:spPr>
          <a:xfrm>
            <a:off x="274320" y="4434840"/>
            <a:ext cx="8595360" cy="411480"/>
          </a:xfrm>
          <a:prstGeom prst="rect">
            <a:avLst/>
          </a:prstGeom>
          <a:solidFill>
            <a:srgbClr val="0072BC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4489704"/>
            <a:ext cx="274320" cy="27432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77240" y="443484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Total: 1 Hour After School  ·  Supervised by an assigned St Gabriel's teacher throughout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Who Benefits — and How?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749808"/>
            <a:ext cx="4206240" cy="3886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749808"/>
            <a:ext cx="4206240" cy="658368"/>
          </a:xfrm>
          <a:prstGeom prst="rect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822960"/>
            <a:ext cx="475488" cy="47548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0120" y="74980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Big Sisters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60120" y="109728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Club Members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438912" y="1572768"/>
            <a:ext cx="310896" cy="310896"/>
          </a:xfrm>
          <a:prstGeom prst="rect">
            <a:avLst/>
          </a:prstGeom>
          <a:solidFill>
            <a:srgbClr val="0072BC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1609344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41248" y="1572768"/>
            <a:ext cx="3493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community service hours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438912" y="2157984"/>
            <a:ext cx="310896" cy="310896"/>
          </a:xfrm>
          <a:prstGeom prst="rect">
            <a:avLst/>
          </a:prstGeom>
          <a:solidFill>
            <a:srgbClr val="0072BC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2194560"/>
            <a:ext cx="237744" cy="23774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41248" y="2157984"/>
            <a:ext cx="3493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leadership &amp; teaching skills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438912" y="2743200"/>
            <a:ext cx="310896" cy="310896"/>
          </a:xfrm>
          <a:prstGeom prst="rect">
            <a:avLst/>
          </a:prstGeom>
          <a:solidFill>
            <a:srgbClr val="0072BC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" y="2779776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41248" y="2743200"/>
            <a:ext cx="3493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Deepen SDG knowledge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438912" y="3328416"/>
            <a:ext cx="310896" cy="310896"/>
          </a:xfrm>
          <a:prstGeom prst="rect">
            <a:avLst/>
          </a:prstGeom>
          <a:solidFill>
            <a:srgbClr val="0072BC"/>
          </a:solidFill>
          <a:ln/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" y="3364992"/>
            <a:ext cx="237744" cy="23774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41248" y="3328416"/>
            <a:ext cx="3493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mentorship experience</a:t>
            </a:r>
            <a:endParaRPr lang="en-US" sz="1150" dirty="0"/>
          </a:p>
        </p:txBody>
      </p:sp>
      <p:sp>
        <p:nvSpPr>
          <p:cNvPr id="21" name="Shape 14"/>
          <p:cNvSpPr/>
          <p:nvPr/>
        </p:nvSpPr>
        <p:spPr>
          <a:xfrm>
            <a:off x="438912" y="3913632"/>
            <a:ext cx="310896" cy="310896"/>
          </a:xfrm>
          <a:prstGeom prst="rect">
            <a:avLst/>
          </a:prstGeom>
          <a:solidFill>
            <a:srgbClr val="0072BC"/>
          </a:solidFill>
          <a:ln/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" y="3950208"/>
            <a:ext cx="237744" cy="237744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841248" y="3913632"/>
            <a:ext cx="3493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Rotate across all 4 themes per year</a:t>
            </a:r>
            <a:endParaRPr lang="en-US" sz="1150" dirty="0"/>
          </a:p>
        </p:txBody>
      </p:sp>
      <p:sp>
        <p:nvSpPr>
          <p:cNvPr id="24" name="Shape 16"/>
          <p:cNvSpPr/>
          <p:nvPr/>
        </p:nvSpPr>
        <p:spPr>
          <a:xfrm>
            <a:off x="4846320" y="749808"/>
            <a:ext cx="4206240" cy="3886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25" name="Shape 17"/>
          <p:cNvSpPr/>
          <p:nvPr/>
        </p:nvSpPr>
        <p:spPr>
          <a:xfrm>
            <a:off x="4846320" y="749808"/>
            <a:ext cx="4206240" cy="65836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3480" y="822960"/>
            <a:ext cx="475488" cy="475488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5532120" y="74980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Little Sisters</a:t>
            </a:r>
            <a:endParaRPr lang="en-US" sz="1600" dirty="0"/>
          </a:p>
        </p:txBody>
      </p:sp>
      <p:sp>
        <p:nvSpPr>
          <p:cNvPr id="28" name="Text 19"/>
          <p:cNvSpPr/>
          <p:nvPr/>
        </p:nvSpPr>
        <p:spPr>
          <a:xfrm>
            <a:off x="5532120" y="109728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Gabriel's Students</a:t>
            </a:r>
            <a:endParaRPr lang="en-US" sz="950" dirty="0"/>
          </a:p>
        </p:txBody>
      </p:sp>
      <p:sp>
        <p:nvSpPr>
          <p:cNvPr id="29" name="Shape 20"/>
          <p:cNvSpPr/>
          <p:nvPr/>
        </p:nvSpPr>
        <p:spPr>
          <a:xfrm>
            <a:off x="5010912" y="1572768"/>
            <a:ext cx="310896" cy="310896"/>
          </a:xfrm>
          <a:prstGeom prst="rect">
            <a:avLst/>
          </a:prstGeom>
          <a:solidFill>
            <a:srgbClr val="2E7D32"/>
          </a:solidFill>
          <a:ln/>
        </p:spPr>
      </p:sp>
      <p:pic>
        <p:nvPicPr>
          <p:cNvPr id="3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7488" y="1609344"/>
            <a:ext cx="237744" cy="237744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5413248" y="1572768"/>
            <a:ext cx="3493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Near-peer role models to look up to</a:t>
            </a:r>
            <a:endParaRPr lang="en-US" sz="1150" dirty="0"/>
          </a:p>
        </p:txBody>
      </p:sp>
      <p:sp>
        <p:nvSpPr>
          <p:cNvPr id="32" name="Shape 22"/>
          <p:cNvSpPr/>
          <p:nvPr/>
        </p:nvSpPr>
        <p:spPr>
          <a:xfrm>
            <a:off x="5010912" y="2157984"/>
            <a:ext cx="310896" cy="310896"/>
          </a:xfrm>
          <a:prstGeom prst="rect">
            <a:avLst/>
          </a:prstGeom>
          <a:solidFill>
            <a:srgbClr val="2E7D32"/>
          </a:solidFill>
          <a:ln/>
        </p:spPr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7488" y="2194560"/>
            <a:ext cx="237744" cy="237744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5413248" y="2157984"/>
            <a:ext cx="3493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Enriched after-school activities</a:t>
            </a:r>
            <a:endParaRPr lang="en-US" sz="1150" dirty="0"/>
          </a:p>
        </p:txBody>
      </p:sp>
      <p:sp>
        <p:nvSpPr>
          <p:cNvPr id="35" name="Shape 24"/>
          <p:cNvSpPr/>
          <p:nvPr/>
        </p:nvSpPr>
        <p:spPr>
          <a:xfrm>
            <a:off x="5010912" y="2743200"/>
            <a:ext cx="310896" cy="310896"/>
          </a:xfrm>
          <a:prstGeom prst="rect">
            <a:avLst/>
          </a:prstGeom>
          <a:solidFill>
            <a:srgbClr val="2E7D32"/>
          </a:solidFill>
          <a:ln/>
        </p:spPr>
      </p:sp>
      <p:pic>
        <p:nvPicPr>
          <p:cNvPr id="3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7488" y="2779776"/>
            <a:ext cx="237744" cy="237744"/>
          </a:xfrm>
          <a:prstGeom prst="rect">
            <a:avLst/>
          </a:prstGeom>
        </p:spPr>
      </p:pic>
      <p:sp>
        <p:nvSpPr>
          <p:cNvPr id="37" name="Text 25"/>
          <p:cNvSpPr/>
          <p:nvPr/>
        </p:nvSpPr>
        <p:spPr>
          <a:xfrm>
            <a:off x="5413248" y="2743200"/>
            <a:ext cx="3493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&amp; supervised environment</a:t>
            </a:r>
            <a:endParaRPr lang="en-US" sz="1150" dirty="0"/>
          </a:p>
        </p:txBody>
      </p:sp>
      <p:sp>
        <p:nvSpPr>
          <p:cNvPr id="38" name="Shape 26"/>
          <p:cNvSpPr/>
          <p:nvPr/>
        </p:nvSpPr>
        <p:spPr>
          <a:xfrm>
            <a:off x="5010912" y="3328416"/>
            <a:ext cx="310896" cy="310896"/>
          </a:xfrm>
          <a:prstGeom prst="rect">
            <a:avLst/>
          </a:prstGeom>
          <a:solidFill>
            <a:srgbClr val="2E7D32"/>
          </a:solidFill>
          <a:ln/>
        </p:spPr>
      </p:sp>
      <p:pic>
        <p:nvPicPr>
          <p:cNvPr id="3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47488" y="3364992"/>
            <a:ext cx="237744" cy="237744"/>
          </a:xfrm>
          <a:prstGeom prst="rect">
            <a:avLst/>
          </a:prstGeom>
        </p:spPr>
      </p:pic>
      <p:sp>
        <p:nvSpPr>
          <p:cNvPr id="40" name="Text 27"/>
          <p:cNvSpPr/>
          <p:nvPr/>
        </p:nvSpPr>
        <p:spPr>
          <a:xfrm>
            <a:off x="5413248" y="3328416"/>
            <a:ext cx="3493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Literacy, Maths, STEAM &amp; Climate skills</a:t>
            </a:r>
            <a:endParaRPr lang="en-US" sz="1150" dirty="0"/>
          </a:p>
        </p:txBody>
      </p:sp>
      <p:sp>
        <p:nvSpPr>
          <p:cNvPr id="41" name="Shape 28"/>
          <p:cNvSpPr/>
          <p:nvPr/>
        </p:nvSpPr>
        <p:spPr>
          <a:xfrm>
            <a:off x="5010912" y="3913632"/>
            <a:ext cx="310896" cy="310896"/>
          </a:xfrm>
          <a:prstGeom prst="rect">
            <a:avLst/>
          </a:prstGeom>
          <a:solidFill>
            <a:srgbClr val="2E7D32"/>
          </a:solidFill>
          <a:ln/>
        </p:spPr>
      </p:sp>
      <p:pic>
        <p:nvPicPr>
          <p:cNvPr id="4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7488" y="3950208"/>
            <a:ext cx="237744" cy="237744"/>
          </a:xfrm>
          <a:prstGeom prst="rect">
            <a:avLst/>
          </a:prstGeom>
        </p:spPr>
      </p:pic>
      <p:sp>
        <p:nvSpPr>
          <p:cNvPr id="43" name="Text 29"/>
          <p:cNvSpPr/>
          <p:nvPr/>
        </p:nvSpPr>
        <p:spPr>
          <a:xfrm>
            <a:off x="5413248" y="3913632"/>
            <a:ext cx="3493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Friday Spanish language exposure</a:t>
            </a:r>
            <a:endParaRPr lang="en-US" sz="1150" dirty="0"/>
          </a:p>
        </p:txBody>
      </p:sp>
      <p:sp>
        <p:nvSpPr>
          <p:cNvPr id="44" name="Shape 3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45" name="Text 31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3C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Supporting Students Who Stay After School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577840" y="685800"/>
            <a:ext cx="3337560" cy="41605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577840" y="685800"/>
            <a:ext cx="3337560" cy="4160520"/>
          </a:xfrm>
          <a:prstGeom prst="rect">
            <a:avLst/>
          </a:prstGeom>
          <a:solidFill>
            <a:srgbClr val="1A3C6E">
              <a:alpha val="60000"/>
            </a:srgbClr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513832" y="685800"/>
            <a:ext cx="73152" cy="41605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749808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 of waiting in an unstructured environment, after-school students will: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320040" y="1325880"/>
            <a:ext cx="5120640" cy="5486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20040" y="1325880"/>
            <a:ext cx="502920" cy="54864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435608"/>
            <a:ext cx="329184" cy="3291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32688" y="132588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 in a 45-min structured SDG lesson tailored to their level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320040" y="1984248"/>
            <a:ext cx="5120640" cy="5486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320040" y="1984248"/>
            <a:ext cx="502920" cy="5486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" y="2093976"/>
            <a:ext cx="329184" cy="32918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32688" y="1984248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Feel included, supported, and excited — not just waiting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320040" y="2642616"/>
            <a:ext cx="5120640" cy="5486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17" name="Shape 12"/>
          <p:cNvSpPr/>
          <p:nvPr/>
        </p:nvSpPr>
        <p:spPr>
          <a:xfrm>
            <a:off x="320040" y="2642616"/>
            <a:ext cx="502920" cy="548640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" y="2752344"/>
            <a:ext cx="329184" cy="32918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32688" y="2642616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supervised by trained Big Sisters and a school teacher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320040" y="3300984"/>
            <a:ext cx="5120640" cy="5486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21" name="Shape 15"/>
          <p:cNvSpPr/>
          <p:nvPr/>
        </p:nvSpPr>
        <p:spPr>
          <a:xfrm>
            <a:off x="320040" y="3300984"/>
            <a:ext cx="502920" cy="548640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3410712"/>
            <a:ext cx="329184" cy="32918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32688" y="3300984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Enjoy a consistent daily schedule — something to look forward to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320040" y="3959352"/>
            <a:ext cx="5120640" cy="5486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25" name="Shape 18"/>
          <p:cNvSpPr/>
          <p:nvPr/>
        </p:nvSpPr>
        <p:spPr>
          <a:xfrm>
            <a:off x="320040" y="3959352"/>
            <a:ext cx="502920" cy="5486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4069080"/>
            <a:ext cx="329184" cy="329184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932688" y="3959352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friendships and connections across year groups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29" name="Text 21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Roles &amp; Responsibilities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28600" y="749808"/>
            <a:ext cx="416052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" y="749808"/>
            <a:ext cx="566928" cy="18288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408176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86968" y="82296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0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Club Executives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86968" y="1225296"/>
            <a:ext cx="3383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group sign-up (4 per group)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lists to coordinator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 consent letters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term rotations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681728" y="749808"/>
            <a:ext cx="416052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681728" y="749808"/>
            <a:ext cx="566928" cy="1828800"/>
          </a:xfrm>
          <a:prstGeom prst="rect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168" y="1408176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40096" y="82296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B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Big Sisters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340096" y="1225296"/>
            <a:ext cx="3383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 all assigned sessions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provided lesson plans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Facilitate 10-min recap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clean-up at end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228600" y="2852928"/>
            <a:ext cx="416052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228600" y="2852928"/>
            <a:ext cx="566928" cy="1828800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3511296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86968" y="292608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651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School Teacher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886968" y="3328416"/>
            <a:ext cx="3383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Assigned to each thematic group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 management support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Safeguarding oversight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School-club liaison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681728" y="2852928"/>
            <a:ext cx="4160520" cy="18288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681728" y="2852928"/>
            <a:ext cx="566928" cy="18288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68" y="3511296"/>
            <a:ext cx="384048" cy="38404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340096" y="292608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Coordinator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5340096" y="3328416"/>
            <a:ext cx="3383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lesson plans &amp; materials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Oversee SDG alignment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Certify service hours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3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programme quality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3C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Community Service Hours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0" y="658368"/>
            <a:ext cx="9144000" cy="54864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005840"/>
            <a:ext cx="20116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0" b="1" dirty="0">
                <a:solidFill>
                  <a:srgbClr val="E8A0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3000" dirty="0"/>
          </a:p>
        </p:txBody>
      </p:sp>
      <p:sp>
        <p:nvSpPr>
          <p:cNvPr id="6" name="Text 4"/>
          <p:cNvSpPr/>
          <p:nvPr/>
        </p:nvSpPr>
        <p:spPr>
          <a:xfrm>
            <a:off x="2926080" y="114300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session</a:t>
            </a:r>
            <a:endParaRPr lang="en-US" sz="2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=</a:t>
            </a:r>
            <a:endParaRPr lang="en-US" sz="2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community</a:t>
            </a:r>
            <a:endParaRPr lang="en-US" sz="2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service hour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6263640" y="777240"/>
            <a:ext cx="2606040" cy="3611880"/>
          </a:xfrm>
          <a:prstGeom prst="rect">
            <a:avLst/>
          </a:prstGeom>
          <a:solidFill>
            <a:srgbClr val="0072BC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6263640" y="777240"/>
            <a:ext cx="73152" cy="361188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19088" y="86868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8A0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hours are logged: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19088" y="1280160"/>
            <a:ext cx="23774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 recorded each session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Maintained by Programme Coordinator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and signed off each term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UNESCO Club members eligible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CCD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 across themes every term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74320" y="4370832"/>
            <a:ext cx="5852160" cy="502920"/>
          </a:xfrm>
          <a:prstGeom prst="rect">
            <a:avLst/>
          </a:prstGeom>
          <a:solidFill>
            <a:srgbClr val="E8A020">
              <a:alpha val="1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4370832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E8A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Parental consent letters will be distributed before the programme launches. No member participates without a signed form.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A3C6E"/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74320" y="4892040"/>
            <a:ext cx="859536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3C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3C6E">
              <a:alpha val="70000"/>
            </a:srgbClr>
          </a:solidFill>
          <a:ln w="12700">
            <a:solidFill>
              <a:srgbClr val="1A3C6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57200" y="5486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Let's Build the Future Together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457200" y="1508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AA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Sisters Programme — mentorship, service, and global citizenship in action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731520" y="2240280"/>
            <a:ext cx="2423160" cy="1389888"/>
          </a:xfrm>
          <a:prstGeom prst="rect">
            <a:avLst/>
          </a:prstGeom>
          <a:solidFill>
            <a:srgbClr val="E8A020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731520" y="22402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Club Executives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22960" y="2679192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group sign-ups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401568" y="2240280"/>
            <a:ext cx="2423160" cy="1389888"/>
          </a:xfrm>
          <a:prstGeom prst="rect">
            <a:avLst/>
          </a:prstGeom>
          <a:solidFill>
            <a:srgbClr val="0072BC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401568" y="22402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All Members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493008" y="2679192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your preferred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 group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071616" y="2240280"/>
            <a:ext cx="2423160" cy="1389888"/>
          </a:xfrm>
          <a:prstGeom prst="rect">
            <a:avLst/>
          </a:prstGeom>
          <a:solidFill>
            <a:srgbClr val="2E7D32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6071616" y="2240280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Coming Soon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6163056" y="2679192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 consent letters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distributed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74320" y="3913632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8AA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Club  |  Big Sisters Programme  |  In Collaboration with St Gabriel's  |  March 2026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3474720" y="4315968"/>
            <a:ext cx="320040" cy="320040"/>
          </a:xfrm>
          <a:prstGeom prst="rect">
            <a:avLst/>
          </a:prstGeom>
          <a:solidFill>
            <a:srgbClr val="1565C0"/>
          </a:solidFill>
          <a:ln/>
        </p:spPr>
      </p:sp>
      <p:sp>
        <p:nvSpPr>
          <p:cNvPr id="17" name="Shape 14"/>
          <p:cNvSpPr/>
          <p:nvPr/>
        </p:nvSpPr>
        <p:spPr>
          <a:xfrm>
            <a:off x="3931920" y="4315968"/>
            <a:ext cx="320040" cy="320040"/>
          </a:xfrm>
          <a:prstGeom prst="rect">
            <a:avLst/>
          </a:prstGeom>
          <a:solidFill>
            <a:srgbClr val="6A1B9A"/>
          </a:solidFill>
          <a:ln/>
        </p:spPr>
      </p:sp>
      <p:sp>
        <p:nvSpPr>
          <p:cNvPr id="18" name="Shape 15"/>
          <p:cNvSpPr/>
          <p:nvPr/>
        </p:nvSpPr>
        <p:spPr>
          <a:xfrm>
            <a:off x="4389120" y="4315968"/>
            <a:ext cx="320040" cy="320040"/>
          </a:xfrm>
          <a:prstGeom prst="rect">
            <a:avLst/>
          </a:prstGeom>
          <a:solidFill>
            <a:srgbClr val="E65100"/>
          </a:solidFill>
          <a:ln/>
        </p:spPr>
      </p:sp>
      <p:sp>
        <p:nvSpPr>
          <p:cNvPr id="19" name="Shape 16"/>
          <p:cNvSpPr/>
          <p:nvPr/>
        </p:nvSpPr>
        <p:spPr>
          <a:xfrm>
            <a:off x="4846320" y="4315968"/>
            <a:ext cx="320040" cy="32004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20" name="Shape 17"/>
          <p:cNvSpPr/>
          <p:nvPr/>
        </p:nvSpPr>
        <p:spPr>
          <a:xfrm>
            <a:off x="5303520" y="4315968"/>
            <a:ext cx="320040" cy="320040"/>
          </a:xfrm>
          <a:prstGeom prst="rect">
            <a:avLst/>
          </a:prstGeom>
          <a:solidFill>
            <a:srgbClr val="B71C1C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UNESCO ASPnet Big Sisters Programme</dc:title>
  <dc:subject>PptxGenJS Presentation</dc:subject>
  <dc:creator>PptxGenJS</dc:creator>
  <cp:lastModifiedBy>PptxGenJS</cp:lastModifiedBy>
  <cp:revision>1</cp:revision>
  <dcterms:created xsi:type="dcterms:W3CDTF">2026-03-04T04:40:00Z</dcterms:created>
  <dcterms:modified xsi:type="dcterms:W3CDTF">2026-03-04T04:40:00Z</dcterms:modified>
</cp:coreProperties>
</file>