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6D04F-9C89-E341-AED4-A3516F8525F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4CE12-4D29-E246-8642-D0790571E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35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 /><Relationship Id="rId3" Type="http://schemas.openxmlformats.org/officeDocument/2006/relationships/image" Target="../media/image2.png" /><Relationship Id="rId7" Type="http://schemas.openxmlformats.org/officeDocument/2006/relationships/image" Target="../media/image9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8.png" /><Relationship Id="rId5" Type="http://schemas.openxmlformats.org/officeDocument/2006/relationships/image" Target="../media/image7.png" /><Relationship Id="rId4" Type="http://schemas.openxmlformats.org/officeDocument/2006/relationships/image" Target="../media/image6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13.png" /><Relationship Id="rId4" Type="http://schemas.openxmlformats.org/officeDocument/2006/relationships/image" Target="../media/image12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 /><Relationship Id="rId3" Type="http://schemas.openxmlformats.org/officeDocument/2006/relationships/image" Target="../media/image1.png" /><Relationship Id="rId7" Type="http://schemas.openxmlformats.org/officeDocument/2006/relationships/image" Target="../media/image14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5" Type="http://schemas.openxmlformats.org/officeDocument/2006/relationships/image" Target="../media/image3.png" /><Relationship Id="rId10" Type="http://schemas.openxmlformats.org/officeDocument/2006/relationships/image" Target="../media/image16.png" /><Relationship Id="rId4" Type="http://schemas.openxmlformats.org/officeDocument/2006/relationships/image" Target="../media/image2.png" /><Relationship Id="rId9" Type="http://schemas.openxmlformats.org/officeDocument/2006/relationships/image" Target="../media/image15.pn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 /><Relationship Id="rId3" Type="http://schemas.openxmlformats.org/officeDocument/2006/relationships/image" Target="../media/image17.png" /><Relationship Id="rId7" Type="http://schemas.openxmlformats.org/officeDocument/2006/relationships/image" Target="../media/image19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5" Type="http://schemas.openxmlformats.org/officeDocument/2006/relationships/image" Target="../media/image18.png" /><Relationship Id="rId10" Type="http://schemas.openxmlformats.org/officeDocument/2006/relationships/image" Target="../media/image2.png" /><Relationship Id="rId4" Type="http://schemas.openxmlformats.org/officeDocument/2006/relationships/image" Target="../media/image3.png" /><Relationship Id="rId9" Type="http://schemas.openxmlformats.org/officeDocument/2006/relationships/image" Target="../media/image13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 /><Relationship Id="rId3" Type="http://schemas.openxmlformats.org/officeDocument/2006/relationships/image" Target="../media/image2.png" /><Relationship Id="rId7" Type="http://schemas.openxmlformats.org/officeDocument/2006/relationships/image" Target="../media/image22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1.png" /><Relationship Id="rId5" Type="http://schemas.openxmlformats.org/officeDocument/2006/relationships/image" Target="../media/image20.png" /><Relationship Id="rId4" Type="http://schemas.openxmlformats.org/officeDocument/2006/relationships/image" Target="../media/image8.png" /><Relationship Id="rId9" Type="http://schemas.openxmlformats.org/officeDocument/2006/relationships/image" Target="../media/image12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.pn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 /><Relationship Id="rId3" Type="http://schemas.openxmlformats.org/officeDocument/2006/relationships/image" Target="../media/image22.png" /><Relationship Id="rId7" Type="http://schemas.openxmlformats.org/officeDocument/2006/relationships/image" Target="../media/image19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4.png" /><Relationship Id="rId5" Type="http://schemas.openxmlformats.org/officeDocument/2006/relationships/image" Target="../media/image10.png" /><Relationship Id="rId4" Type="http://schemas.openxmlformats.org/officeDocument/2006/relationships/image" Target="../media/image12.png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 /><Relationship Id="rId13" Type="http://schemas.openxmlformats.org/officeDocument/2006/relationships/image" Target="../media/image16.png" /><Relationship Id="rId3" Type="http://schemas.openxmlformats.org/officeDocument/2006/relationships/image" Target="../media/image6.png" /><Relationship Id="rId7" Type="http://schemas.openxmlformats.org/officeDocument/2006/relationships/image" Target="../media/image10.png" /><Relationship Id="rId12" Type="http://schemas.openxmlformats.org/officeDocument/2006/relationships/image" Target="../media/image14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9.png" /><Relationship Id="rId11" Type="http://schemas.openxmlformats.org/officeDocument/2006/relationships/image" Target="../media/image4.png" /><Relationship Id="rId5" Type="http://schemas.openxmlformats.org/officeDocument/2006/relationships/image" Target="../media/image8.png" /><Relationship Id="rId10" Type="http://schemas.openxmlformats.org/officeDocument/2006/relationships/image" Target="../media/image3.png" /><Relationship Id="rId4" Type="http://schemas.openxmlformats.org/officeDocument/2006/relationships/image" Target="../media/image7.png" /><Relationship Id="rId9" Type="http://schemas.openxmlformats.org/officeDocument/2006/relationships/image" Target="../media/image15.png" /><Relationship Id="rId14" Type="http://schemas.openxmlformats.org/officeDocument/2006/relationships/image" Target="../media/image5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 /><Relationship Id="rId3" Type="http://schemas.openxmlformats.org/officeDocument/2006/relationships/image" Target="../media/image2.pn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4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Relationship Id="rId9" Type="http://schemas.openxmlformats.org/officeDocument/2006/relationships/image" Target="../media/image15.png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474720" y="0"/>
            <a:ext cx="73152" cy="5143500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82880" y="320040"/>
            <a:ext cx="310896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384048"/>
            <a:ext cx="2962656" cy="13716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965960"/>
            <a:ext cx="2560320" cy="36576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82880" y="219456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A400"/>
                </a:solidFill>
              </a:rPr>
              <a:t>61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1554480" y="2249424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ABBCC"/>
                </a:solidFill>
              </a:rPr>
              <a:t>Schools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82880" y="292608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A400"/>
                </a:solidFill>
              </a:rPr>
              <a:t>15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1554480" y="2980944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ABBCC"/>
                </a:solidFill>
              </a:rPr>
              <a:t>Districts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82880" y="36576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A400"/>
                </a:solidFill>
              </a:rPr>
              <a:t>5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1554480" y="3712464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ABBCC"/>
                </a:solidFill>
              </a:rPr>
              <a:t>Year Plan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840480" y="502920"/>
            <a:ext cx="5120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FRAMEWORK</a:t>
            </a:r>
            <a:endParaRPr lang="en-US" sz="4200" dirty="0"/>
          </a:p>
        </p:txBody>
      </p:sp>
      <p:sp>
        <p:nvSpPr>
          <p:cNvPr id="14" name="Text 11"/>
          <p:cNvSpPr/>
          <p:nvPr/>
        </p:nvSpPr>
        <p:spPr>
          <a:xfrm>
            <a:off x="3840480" y="1051560"/>
            <a:ext cx="5120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C8A4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PROJECT PLAN</a:t>
            </a:r>
            <a:endParaRPr lang="en-US" sz="4200" dirty="0"/>
          </a:p>
        </p:txBody>
      </p:sp>
      <p:sp>
        <p:nvSpPr>
          <p:cNvPr id="15" name="Text 12"/>
          <p:cNvSpPr/>
          <p:nvPr/>
        </p:nvSpPr>
        <p:spPr>
          <a:xfrm>
            <a:off x="3840480" y="164592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kern="0" spc="400" dirty="0">
                <a:solidFill>
                  <a:srgbClr val="88AACC"/>
                </a:solidFill>
              </a:rPr>
              <a:t>2025 — 2030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3840480" y="224028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ABBCC"/>
                </a:solidFill>
              </a:rPr>
              <a:t>Re-Culturing · Growth · Sustainability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3840480" y="2697480"/>
            <a:ext cx="5029200" cy="27432"/>
          </a:xfrm>
          <a:prstGeom prst="rect">
            <a:avLst/>
          </a:prstGeom>
          <a:solidFill>
            <a:srgbClr val="334466"/>
          </a:solidFill>
          <a:ln w="12700">
            <a:solidFill>
              <a:srgbClr val="334466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840480" y="283464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8AACC"/>
                </a:solidFill>
              </a:rPr>
              <a:t>Ministry of Education  |  UNESCO National Commission  |  </a:t>
            </a:r>
            <a:r>
              <a:rPr lang="en-US" sz="1100" dirty="0">
                <a:solidFill>
                  <a:srgbClr val="C8A400"/>
                </a:solidFill>
              </a:rPr>
              <a:t>ASPnet National Coordinator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3840480" y="3977640"/>
            <a:ext cx="5120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kern="0" spc="100" dirty="0">
                <a:solidFill>
                  <a:srgbClr val="88AACC"/>
                </a:solidFill>
              </a:rPr>
              <a:t>ALIGNED WITH THE UN SUSTAINABLE DEVELOPMENT GOALS</a:t>
            </a:r>
            <a:endParaRPr lang="en-US" sz="900" dirty="0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1920" y="4251960"/>
            <a:ext cx="1005840" cy="1005840"/>
          </a:xfrm>
          <a:prstGeom prst="rect">
            <a:avLst/>
          </a:prstGeom>
        </p:spPr>
      </p:pic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6360" y="4251960"/>
            <a:ext cx="1005840" cy="1005840"/>
          </a:xfrm>
          <a:prstGeom prst="rect">
            <a:avLst/>
          </a:prstGeom>
        </p:spPr>
      </p:pic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4251960"/>
            <a:ext cx="1005840" cy="1005840"/>
          </a:xfrm>
          <a:prstGeom prst="rect">
            <a:avLst/>
          </a:prstGeom>
        </p:spPr>
      </p:pic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5240" y="4251960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2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-457200"/>
            <a:ext cx="4572000" cy="4572000"/>
          </a:xfrm>
          <a:prstGeom prst="ellipse">
            <a:avLst/>
          </a:prstGeom>
          <a:solidFill>
            <a:srgbClr val="1A3560">
              <a:alpha val="70000"/>
            </a:srgbClr>
          </a:solidFill>
          <a:ln w="12700">
            <a:solidFill>
              <a:srgbClr val="1A356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8A400"/>
                </a:solidFill>
              </a:rPr>
              <a:t>SECTION 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486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Foundational Question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280160"/>
            <a:ext cx="8229600" cy="36576"/>
          </a:xfrm>
          <a:prstGeom prst="rect">
            <a:avLst/>
          </a:prstGeom>
          <a:solidFill>
            <a:srgbClr val="334466"/>
          </a:solidFill>
          <a:ln w="12700">
            <a:solidFill>
              <a:srgbClr val="3344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508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AABBCC"/>
                </a:solidFill>
              </a:rPr>
              <a:t>What is the best way to secure...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57200" y="2103120"/>
            <a:ext cx="2651760" cy="228600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57200" y="233172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RE-CULTURING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2880360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DEEFF"/>
                </a:solidFill>
              </a:rPr>
              <a:t>Transforming national values, behaviours and social norms through purposeful education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91840" y="2103120"/>
            <a:ext cx="2651760" cy="228600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91840" y="233172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GROWTH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383280" y="2880360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DEEFF"/>
                </a:solidFill>
              </a:rPr>
              <a:t>Building economic strength, civic participation and human capital for a thriving nation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26480" y="2103120"/>
            <a:ext cx="2651760" cy="2286000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126480" y="233172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SUSTAINABILITY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217920" y="2880360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DEEFF"/>
                </a:solidFill>
              </a:rPr>
              <a:t>Creating systems, habits and institutions that endure across generations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4663440"/>
            <a:ext cx="8229600" cy="228600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46634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D2B5E"/>
                </a:solidFill>
              </a:rPr>
              <a:t>...within a country?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8A400"/>
                </a:solidFill>
              </a:rPr>
              <a:t>THE ANSWER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777240"/>
            <a:ext cx="8229600" cy="141732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57200" y="777240"/>
            <a:ext cx="82296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200" b="1" kern="0" spc="8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EDUCATION</a:t>
            </a:r>
            <a:endParaRPr lang="en-US" sz="7200" dirty="0"/>
          </a:p>
        </p:txBody>
      </p:sp>
      <p:sp>
        <p:nvSpPr>
          <p:cNvPr id="6" name="Text 4"/>
          <p:cNvSpPr/>
          <p:nvPr/>
        </p:nvSpPr>
        <p:spPr>
          <a:xfrm>
            <a:off x="914400" y="2377440"/>
            <a:ext cx="6949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55566"/>
                </a:solidFill>
              </a:rPr>
              <a:t>The single most powerful instrument for transforming societies — replacing outdated norms with values of peace, equity, global citizenship, and sustainable development.</a:t>
            </a:r>
            <a:endParaRPr lang="en-US" sz="14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2286000"/>
            <a:ext cx="914400" cy="9144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20040" y="3474720"/>
            <a:ext cx="1508760" cy="1371600"/>
          </a:xfrm>
          <a:prstGeom prst="rect">
            <a:avLst/>
          </a:prstGeom>
          <a:solidFill>
            <a:srgbClr val="5B2C8D"/>
          </a:solidFill>
          <a:ln w="12700">
            <a:solidFill>
              <a:srgbClr val="5B2C8D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" y="3566160"/>
            <a:ext cx="457200" cy="457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20040" y="4114800"/>
            <a:ext cx="1508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EARLY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CHILDHOOD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1828800" y="4087368"/>
            <a:ext cx="182880" cy="109728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2011680" y="3474720"/>
            <a:ext cx="1508760" cy="137160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7460" y="3566160"/>
            <a:ext cx="457200" cy="4572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2011680" y="4114800"/>
            <a:ext cx="1508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PRIMARY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3520440" y="4087368"/>
            <a:ext cx="182880" cy="109728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3703320" y="3474720"/>
            <a:ext cx="1508760" cy="137160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100" y="3566160"/>
            <a:ext cx="457200" cy="4572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703320" y="4114800"/>
            <a:ext cx="1508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SECONDARY</a:t>
            </a:r>
            <a:endParaRPr lang="en-US" sz="1100" dirty="0"/>
          </a:p>
        </p:txBody>
      </p:sp>
      <p:sp>
        <p:nvSpPr>
          <p:cNvPr id="19" name="Shape 13"/>
          <p:cNvSpPr/>
          <p:nvPr/>
        </p:nvSpPr>
        <p:spPr>
          <a:xfrm>
            <a:off x="5212080" y="4087368"/>
            <a:ext cx="182880" cy="109728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5394960" y="3474720"/>
            <a:ext cx="1508760" cy="1371600"/>
          </a:xfrm>
          <a:prstGeom prst="rect">
            <a:avLst/>
          </a:prstGeom>
          <a:solidFill>
            <a:srgbClr val="C85A00"/>
          </a:solidFill>
          <a:ln w="12700">
            <a:solidFill>
              <a:srgbClr val="C85A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0740" y="3566160"/>
            <a:ext cx="457200" cy="45720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5394960" y="4114800"/>
            <a:ext cx="1508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TERTIARY</a:t>
            </a:r>
            <a:endParaRPr lang="en-US" sz="1100" dirty="0"/>
          </a:p>
        </p:txBody>
      </p:sp>
      <p:sp>
        <p:nvSpPr>
          <p:cNvPr id="23" name="Shape 16"/>
          <p:cNvSpPr/>
          <p:nvPr/>
        </p:nvSpPr>
        <p:spPr>
          <a:xfrm>
            <a:off x="6903720" y="4087368"/>
            <a:ext cx="182880" cy="109728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7086600" y="3474720"/>
            <a:ext cx="1508760" cy="1371600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2380" y="3566160"/>
            <a:ext cx="457200" cy="45720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7086600" y="4114800"/>
            <a:ext cx="1508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COMMUNITY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CONNECTIVITY &amp; FILTERING — Engines of Growth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685800"/>
            <a:ext cx="4023360" cy="420624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822960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804672"/>
            <a:ext cx="3017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CONNECTIVITY</a:t>
            </a:r>
            <a:endParaRPr lang="en-US" sz="18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508760"/>
            <a:ext cx="228600" cy="2286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77240" y="146304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EFF"/>
                </a:solidFill>
              </a:rPr>
              <a:t>Vertical: Each education level builds on the one before</a:t>
            </a:r>
            <a:endParaRPr lang="en-US" sz="1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221992"/>
            <a:ext cx="228600" cy="2286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77240" y="2176272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EFF"/>
                </a:solidFill>
              </a:rPr>
              <a:t>Horizontal: Schools share resources across districts</a:t>
            </a:r>
            <a:endParaRPr lang="en-US" sz="12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935224"/>
            <a:ext cx="228600" cy="2286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77240" y="2889504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EFF"/>
                </a:solidFill>
              </a:rPr>
              <a:t>Institutional: Links to MOE, UNESCO, NGOs &amp; partners</a:t>
            </a:r>
            <a:endParaRPr lang="en-US" sz="12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648456"/>
            <a:ext cx="228600" cy="22860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77240" y="3602736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EFF"/>
                </a:solidFill>
              </a:rPr>
              <a:t>Digital: Technology connects schools nationally &amp; globally</a:t>
            </a:r>
            <a:endParaRPr lang="en-US" sz="1200" dirty="0"/>
          </a:p>
        </p:txBody>
      </p:sp>
      <p:sp>
        <p:nvSpPr>
          <p:cNvPr id="15" name="Shape 8"/>
          <p:cNvSpPr/>
          <p:nvPr/>
        </p:nvSpPr>
        <p:spPr>
          <a:xfrm>
            <a:off x="4846320" y="685800"/>
            <a:ext cx="4023360" cy="420624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640" y="822960"/>
            <a:ext cx="502920" cy="502920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5669280" y="804672"/>
            <a:ext cx="3017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FILTERING</a:t>
            </a:r>
            <a:endParaRPr lang="en-US" sz="180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508760"/>
            <a:ext cx="228600" cy="228600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5349240" y="146304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EFF"/>
                </a:solidFill>
              </a:rPr>
              <a:t>Values Filtering: UNESCO pillars embedded at every level</a:t>
            </a:r>
            <a:endParaRPr lang="en-US" sz="1200" dirty="0"/>
          </a:p>
        </p:txBody>
      </p:sp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2221992"/>
            <a:ext cx="228600" cy="228600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5349240" y="2176272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EFF"/>
                </a:solidFill>
              </a:rPr>
              <a:t>Quality Filtering: Schools selected for readiness</a:t>
            </a:r>
            <a:endParaRPr lang="en-US" sz="1200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2935224"/>
            <a:ext cx="228600" cy="228600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5349240" y="2889504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EFF"/>
                </a:solidFill>
              </a:rPr>
              <a:t>Outcome Filtering: Data-driven evaluation scales best practices</a:t>
            </a:r>
            <a:endParaRPr lang="en-US" sz="1200" dirty="0"/>
          </a:p>
        </p:txBody>
      </p:sp>
      <p:pic>
        <p:nvPicPr>
          <p:cNvPr id="24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648456"/>
            <a:ext cx="228600" cy="228600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5349240" y="3602736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EFF"/>
                </a:solidFill>
              </a:rPr>
              <a:t>National Ecosystem: The whole is greater than the sum of parts</a:t>
            </a:r>
            <a:endParaRPr lang="en-US" sz="1200" dirty="0"/>
          </a:p>
        </p:txBody>
      </p:sp>
      <p:pic>
        <p:nvPicPr>
          <p:cNvPr id="26" name="Image 1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" y="4297680"/>
            <a:ext cx="685800" cy="685800"/>
          </a:xfrm>
          <a:prstGeom prst="rect">
            <a:avLst/>
          </a:prstGeom>
        </p:spPr>
      </p:pic>
      <p:sp>
        <p:nvSpPr>
          <p:cNvPr id="27" name="Text 14"/>
          <p:cNvSpPr/>
          <p:nvPr/>
        </p:nvSpPr>
        <p:spPr>
          <a:xfrm>
            <a:off x="1051560" y="4315968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ABBCC"/>
                </a:solidFill>
              </a:rPr>
              <a:t>Supports SDG 17: Partnerships for the Goals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286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400"/>
                </a:solidFill>
              </a:rPr>
              <a:t>SECTION 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02920"/>
            <a:ext cx="5943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UNESCO Associated Schools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Project Network (ASPnet)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0" y="182880"/>
            <a:ext cx="256032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2" y="256032"/>
            <a:ext cx="2414016" cy="1078992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1691640"/>
            <a:ext cx="2011680" cy="109728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274320" y="173736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8A400"/>
                </a:solidFill>
              </a:rPr>
              <a:t>1953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274320" y="22860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ABBCC"/>
                </a:solidFill>
              </a:rPr>
              <a:t>Year Founded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468880" y="1691640"/>
            <a:ext cx="2011680" cy="109728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2468880" y="173736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8A400"/>
                </a:solidFill>
              </a:rPr>
              <a:t>182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2468880" y="22860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ABBCC"/>
                </a:solidFill>
              </a:rPr>
              <a:t>Countries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663440" y="1691640"/>
            <a:ext cx="2011680" cy="109728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4663440" y="173736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8A400"/>
                </a:solidFill>
              </a:rPr>
              <a:t>11,000+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4663440" y="22860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ABBCC"/>
                </a:solidFill>
              </a:rPr>
              <a:t>Institutions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858000" y="1691640"/>
            <a:ext cx="2011680" cy="109728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6858000" y="1737360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8A400"/>
                </a:solidFill>
              </a:rPr>
              <a:t>61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6858000" y="22860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ABBCC"/>
                </a:solidFill>
              </a:rPr>
              <a:t>Schools in T&amp;T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457200" y="29718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BBCCDD"/>
                </a:solidFill>
              </a:rPr>
              <a:t>One of UNESCO's longest-running and most impactful programmes — committed to implementing UNESCO's ideals in daily educational life. In Trinidad and Tobago, ASPnet operates under the joint stewardship of the Ministry of Education and the UNESCO National Commission.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457200" y="40233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A400"/>
                </a:solidFill>
              </a:rPr>
              <a:t>KEY SDGs ADDRESSED:</a:t>
            </a:r>
            <a:endParaRPr lang="en-US" sz="1100" dirty="0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4407408"/>
            <a:ext cx="822960" cy="822960"/>
          </a:xfrm>
          <a:prstGeom prst="rect">
            <a:avLst/>
          </a:prstGeom>
        </p:spPr>
      </p:pic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5920" y="4407408"/>
            <a:ext cx="822960" cy="822960"/>
          </a:xfrm>
          <a:prstGeom prst="rect">
            <a:avLst/>
          </a:prstGeom>
        </p:spPr>
      </p:pic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0360" y="4407408"/>
            <a:ext cx="822960" cy="822960"/>
          </a:xfrm>
          <a:prstGeom prst="rect">
            <a:avLst/>
          </a:prstGeom>
        </p:spPr>
      </p:pic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800" y="4407408"/>
            <a:ext cx="822960" cy="822960"/>
          </a:xfrm>
          <a:prstGeom prst="rect">
            <a:avLst/>
          </a:prstGeom>
        </p:spPr>
      </p:pic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9240" y="4407408"/>
            <a:ext cx="822960" cy="822960"/>
          </a:xfrm>
          <a:prstGeom prst="rect">
            <a:avLst/>
          </a:prstGeom>
        </p:spPr>
      </p:pic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3680" y="4407408"/>
            <a:ext cx="822960" cy="822960"/>
          </a:xfrm>
          <a:prstGeom prst="rect">
            <a:avLst/>
          </a:prstGeom>
        </p:spPr>
      </p:pic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18120" y="4407408"/>
            <a:ext cx="82296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C8A400"/>
                </a:solidFill>
              </a:rPr>
              <a:t>THE FOUR PILLARS OF UNESCO ASPnet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685800"/>
            <a:ext cx="2011680" cy="420624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74320" y="77724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</a:rPr>
              <a:t>01</a:t>
            </a:r>
            <a:endParaRPr lang="en-US" sz="32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141732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74320" y="1965960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PEACE CULTURE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&amp; HUMAN RIGHTS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48640" y="2834640"/>
            <a:ext cx="1463040" cy="36576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65760" y="2971800"/>
            <a:ext cx="1828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DEEFF"/>
                </a:solidFill>
              </a:rPr>
              <a:t>Teaching students to resolve conflicts peacefully, respect human dignity, and champion the rights of all people.</a:t>
            </a:r>
            <a:endParaRPr lang="en-US" sz="11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60" y="4407408"/>
            <a:ext cx="685800" cy="6858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2450592" y="685800"/>
            <a:ext cx="2011680" cy="4206240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2450592" y="77724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</a:rPr>
              <a:t>02</a:t>
            </a:r>
            <a:endParaRPr lang="en-US" sz="32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7832" y="1417320"/>
            <a:ext cx="457200" cy="4572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2450592" y="1965960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SUSTAINABLE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DEVELOPMENT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2724912" y="2834640"/>
            <a:ext cx="1463040" cy="36576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2542032" y="2971800"/>
            <a:ext cx="1828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DEEFF"/>
                </a:solidFill>
              </a:rPr>
              <a:t>Educating for environmental stewardship, economic equity, and social responsibility across generations.</a:t>
            </a:r>
            <a:endParaRPr lang="en-US" sz="11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3532" y="4407408"/>
            <a:ext cx="685800" cy="685800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4626864" y="685800"/>
            <a:ext cx="2011680" cy="4206240"/>
          </a:xfrm>
          <a:prstGeom prst="rect">
            <a:avLst/>
          </a:prstGeom>
          <a:solidFill>
            <a:srgbClr val="5B2C8D"/>
          </a:solidFill>
          <a:ln w="12700">
            <a:solidFill>
              <a:srgbClr val="5B2C8D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Text 13"/>
          <p:cNvSpPr/>
          <p:nvPr/>
        </p:nvSpPr>
        <p:spPr>
          <a:xfrm>
            <a:off x="4626864" y="77724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</a:rPr>
              <a:t>03</a:t>
            </a:r>
            <a:endParaRPr lang="en-US" sz="32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4104" y="1417320"/>
            <a:ext cx="457200" cy="4572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4626864" y="1965960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INTERCULTURAL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DIALOGUE</a:t>
            </a:r>
            <a:endParaRPr lang="en-US" sz="1400" dirty="0"/>
          </a:p>
        </p:txBody>
      </p:sp>
      <p:sp>
        <p:nvSpPr>
          <p:cNvPr id="22" name="Shape 15"/>
          <p:cNvSpPr/>
          <p:nvPr/>
        </p:nvSpPr>
        <p:spPr>
          <a:xfrm>
            <a:off x="4901184" y="2834640"/>
            <a:ext cx="1463040" cy="36576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3" name="Text 16"/>
          <p:cNvSpPr/>
          <p:nvPr/>
        </p:nvSpPr>
        <p:spPr>
          <a:xfrm>
            <a:off x="4718304" y="2971800"/>
            <a:ext cx="1828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DEEFF"/>
                </a:solidFill>
              </a:rPr>
              <a:t>Celebrating diversity, fostering mutual understanding, and preparing students for multicultural life.</a:t>
            </a:r>
            <a:endParaRPr lang="en-US" sz="110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9804" y="4407408"/>
            <a:ext cx="685800" cy="685800"/>
          </a:xfrm>
          <a:prstGeom prst="rect">
            <a:avLst/>
          </a:prstGeom>
        </p:spPr>
      </p:pic>
      <p:sp>
        <p:nvSpPr>
          <p:cNvPr id="25" name="Shape 17"/>
          <p:cNvSpPr/>
          <p:nvPr/>
        </p:nvSpPr>
        <p:spPr>
          <a:xfrm>
            <a:off x="6803136" y="685800"/>
            <a:ext cx="2011680" cy="4206240"/>
          </a:xfrm>
          <a:prstGeom prst="rect">
            <a:avLst/>
          </a:prstGeom>
          <a:solidFill>
            <a:srgbClr val="C85A00"/>
          </a:solidFill>
          <a:ln w="12700">
            <a:solidFill>
              <a:srgbClr val="C85A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6" name="Text 18"/>
          <p:cNvSpPr/>
          <p:nvPr/>
        </p:nvSpPr>
        <p:spPr>
          <a:xfrm>
            <a:off x="6803136" y="77724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</a:rPr>
              <a:t>04</a:t>
            </a:r>
            <a:endParaRPr lang="en-US" sz="3200" dirty="0"/>
          </a:p>
        </p:txBody>
      </p:sp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0376" y="1417320"/>
            <a:ext cx="457200" cy="457200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6803136" y="1965960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QUALITY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EDUCATION</a:t>
            </a:r>
            <a:endParaRPr lang="en-US" sz="1400" dirty="0"/>
          </a:p>
        </p:txBody>
      </p:sp>
      <p:sp>
        <p:nvSpPr>
          <p:cNvPr id="29" name="Shape 20"/>
          <p:cNvSpPr/>
          <p:nvPr/>
        </p:nvSpPr>
        <p:spPr>
          <a:xfrm>
            <a:off x="7077456" y="2834640"/>
            <a:ext cx="1463040" cy="36576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0" name="Text 21"/>
          <p:cNvSpPr/>
          <p:nvPr/>
        </p:nvSpPr>
        <p:spPr>
          <a:xfrm>
            <a:off x="6894576" y="2971800"/>
            <a:ext cx="1828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DEEFF"/>
                </a:solidFill>
              </a:rPr>
              <a:t>Pursuing innovation in teaching and learning to ensure every student achieves their fullest potential.</a:t>
            </a:r>
            <a:endParaRPr lang="en-US" sz="1100" dirty="0"/>
          </a:p>
        </p:txBody>
      </p:sp>
      <p:pic>
        <p:nvPicPr>
          <p:cNvPr id="31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6076" y="4407408"/>
            <a:ext cx="685800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THE WHOLE-SCHOOL APPROACH — Five Dimensions of Transformation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55566"/>
                </a:solidFill>
              </a:rPr>
              <a:t>Not a curriculum add-on — a fundamental transformation of how an entire school operates.</a:t>
            </a:r>
            <a:endParaRPr lang="en-US" sz="1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566928"/>
            <a:ext cx="685800" cy="6858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201168" y="1188720"/>
            <a:ext cx="1600200" cy="182880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68" y="1325880"/>
            <a:ext cx="457200" cy="4572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01168" y="184708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CURRICULUM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&amp; LEARNING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201168" y="239572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DDEEFF"/>
                </a:solidFill>
              </a:rPr>
              <a:t>UNESCO values woven into all subjects — Science, History, Literature, Maths.</a:t>
            </a:r>
            <a:endParaRPr lang="en-US" sz="950" dirty="0"/>
          </a:p>
        </p:txBody>
      </p:sp>
      <p:sp>
        <p:nvSpPr>
          <p:cNvPr id="10" name="Shape 6"/>
          <p:cNvSpPr/>
          <p:nvPr/>
        </p:nvSpPr>
        <p:spPr>
          <a:xfrm>
            <a:off x="1920240" y="1188720"/>
            <a:ext cx="1600200" cy="182880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1740" y="1325880"/>
            <a:ext cx="457200" cy="4572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920240" y="184708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SCHOOL CULTURE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&amp; ETHOS</a:t>
            </a:r>
            <a:endParaRPr lang="en-US" sz="1100" dirty="0"/>
          </a:p>
        </p:txBody>
      </p:sp>
      <p:sp>
        <p:nvSpPr>
          <p:cNvPr id="13" name="Text 8"/>
          <p:cNvSpPr/>
          <p:nvPr/>
        </p:nvSpPr>
        <p:spPr>
          <a:xfrm>
            <a:off x="1920240" y="239572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DDEEFF"/>
                </a:solidFill>
              </a:rPr>
              <a:t>Restorative discipline, inclusive practices. Students see values lived, not just taught.</a:t>
            </a:r>
            <a:endParaRPr lang="en-US" sz="950" dirty="0"/>
          </a:p>
        </p:txBody>
      </p:sp>
      <p:sp>
        <p:nvSpPr>
          <p:cNvPr id="14" name="Shape 9"/>
          <p:cNvSpPr/>
          <p:nvPr/>
        </p:nvSpPr>
        <p:spPr>
          <a:xfrm>
            <a:off x="3639312" y="1188720"/>
            <a:ext cx="1600200" cy="1828800"/>
          </a:xfrm>
          <a:prstGeom prst="rect">
            <a:avLst/>
          </a:prstGeom>
          <a:solidFill>
            <a:srgbClr val="5B2C8D"/>
          </a:solidFill>
          <a:ln w="12700">
            <a:solidFill>
              <a:srgbClr val="5B2C8D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0812" y="1325880"/>
            <a:ext cx="457200" cy="4572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639312" y="184708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SCHOOL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LEADERSHIP</a:t>
            </a:r>
            <a:endParaRPr lang="en-US" sz="1100" dirty="0"/>
          </a:p>
        </p:txBody>
      </p:sp>
      <p:sp>
        <p:nvSpPr>
          <p:cNvPr id="17" name="Text 11"/>
          <p:cNvSpPr/>
          <p:nvPr/>
        </p:nvSpPr>
        <p:spPr>
          <a:xfrm>
            <a:off x="3639312" y="239572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DDEEFF"/>
                </a:solidFill>
              </a:rPr>
              <a:t>Principals champion UNESCO values. Students and parents have meaningful voice in governance.</a:t>
            </a:r>
            <a:endParaRPr lang="en-US" sz="950" dirty="0"/>
          </a:p>
        </p:txBody>
      </p:sp>
      <p:sp>
        <p:nvSpPr>
          <p:cNvPr id="18" name="Shape 12"/>
          <p:cNvSpPr/>
          <p:nvPr/>
        </p:nvSpPr>
        <p:spPr>
          <a:xfrm>
            <a:off x="1060704" y="3063240"/>
            <a:ext cx="1600200" cy="1828800"/>
          </a:xfrm>
          <a:prstGeom prst="rect">
            <a:avLst/>
          </a:prstGeom>
          <a:solidFill>
            <a:srgbClr val="C85A00"/>
          </a:solidFill>
          <a:ln w="12700">
            <a:solidFill>
              <a:srgbClr val="C85A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2204" y="3200400"/>
            <a:ext cx="457200" cy="45720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060704" y="372160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TEACHER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DEVELOPMENT</a:t>
            </a:r>
            <a:endParaRPr lang="en-US" sz="1100" dirty="0"/>
          </a:p>
        </p:txBody>
      </p:sp>
      <p:sp>
        <p:nvSpPr>
          <p:cNvPr id="21" name="Text 14"/>
          <p:cNvSpPr/>
          <p:nvPr/>
        </p:nvSpPr>
        <p:spPr>
          <a:xfrm>
            <a:off x="1060704" y="427024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DDEEFF"/>
                </a:solidFill>
              </a:rPr>
              <a:t>ALL teachers trained in UNESCO pedagogy — continuous improvement shared across the staff.</a:t>
            </a:r>
            <a:endParaRPr lang="en-US" sz="950" dirty="0"/>
          </a:p>
        </p:txBody>
      </p:sp>
      <p:sp>
        <p:nvSpPr>
          <p:cNvPr id="22" name="Shape 15"/>
          <p:cNvSpPr/>
          <p:nvPr/>
        </p:nvSpPr>
        <p:spPr>
          <a:xfrm>
            <a:off x="2779776" y="3063240"/>
            <a:ext cx="1600200" cy="1828800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1276" y="3200400"/>
            <a:ext cx="457200" cy="45720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2779776" y="372160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COMMUNITY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PARTNERSHIPS</a:t>
            </a:r>
            <a:endParaRPr lang="en-US" sz="1100" dirty="0"/>
          </a:p>
        </p:txBody>
      </p:sp>
      <p:sp>
        <p:nvSpPr>
          <p:cNvPr id="25" name="Text 17"/>
          <p:cNvSpPr/>
          <p:nvPr/>
        </p:nvSpPr>
        <p:spPr>
          <a:xfrm>
            <a:off x="2779776" y="427024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DDEEFF"/>
                </a:solidFill>
              </a:rPr>
              <a:t>Schools as community hubs — parents, local business, and international partners engaged.</a:t>
            </a:r>
            <a:endParaRPr lang="en-US" sz="950" dirty="0"/>
          </a:p>
        </p:txBody>
      </p:sp>
      <p:sp>
        <p:nvSpPr>
          <p:cNvPr id="26" name="Shape 18"/>
          <p:cNvSpPr/>
          <p:nvPr/>
        </p:nvSpPr>
        <p:spPr>
          <a:xfrm>
            <a:off x="5394960" y="1188720"/>
            <a:ext cx="3474720" cy="370332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7" name="Text 19"/>
          <p:cNvSpPr/>
          <p:nvPr/>
        </p:nvSpPr>
        <p:spPr>
          <a:xfrm>
            <a:off x="5394960" y="128016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8A400"/>
                </a:solidFill>
              </a:rPr>
              <a:t>WHY WHOLE-SCHOOL?</a:t>
            </a:r>
            <a:endParaRPr lang="en-US" sz="1400" dirty="0"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7840" y="1874520"/>
            <a:ext cx="201168" cy="201168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5852160" y="182880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BCCDD"/>
                </a:solidFill>
              </a:rPr>
              <a:t>Coherent, school-wide culture of values</a:t>
            </a:r>
            <a:endParaRPr lang="en-US" sz="1200" dirty="0"/>
          </a:p>
        </p:txBody>
      </p:sp>
      <p:pic>
        <p:nvPicPr>
          <p:cNvPr id="30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7840" y="2423160"/>
            <a:ext cx="201168" cy="201168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5852160" y="237744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BCCDD"/>
                </a:solidFill>
              </a:rPr>
              <a:t>Every stakeholder has a role and ownership</a:t>
            </a:r>
            <a:endParaRPr lang="en-US" sz="1200" dirty="0"/>
          </a:p>
        </p:txBody>
      </p:sp>
      <p:pic>
        <p:nvPicPr>
          <p:cNvPr id="32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7840" y="2971800"/>
            <a:ext cx="201168" cy="201168"/>
          </a:xfrm>
          <a:prstGeom prst="rect">
            <a:avLst/>
          </a:prstGeom>
        </p:spPr>
      </p:pic>
      <p:sp>
        <p:nvSpPr>
          <p:cNvPr id="33" name="Text 22"/>
          <p:cNvSpPr/>
          <p:nvPr/>
        </p:nvSpPr>
        <p:spPr>
          <a:xfrm>
            <a:off x="5852160" y="292608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BCCDD"/>
                </a:solidFill>
              </a:rPr>
              <a:t>Sustainable — built into the DNA of the school</a:t>
            </a:r>
            <a:endParaRPr lang="en-US" sz="1200" dirty="0"/>
          </a:p>
        </p:txBody>
      </p:sp>
      <p:pic>
        <p:nvPicPr>
          <p:cNvPr id="34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7840" y="3520440"/>
            <a:ext cx="201168" cy="201168"/>
          </a:xfrm>
          <a:prstGeom prst="rect">
            <a:avLst/>
          </a:prstGeom>
        </p:spPr>
      </p:pic>
      <p:sp>
        <p:nvSpPr>
          <p:cNvPr id="35" name="Text 23"/>
          <p:cNvSpPr/>
          <p:nvPr/>
        </p:nvSpPr>
        <p:spPr>
          <a:xfrm>
            <a:off x="5852160" y="347472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BCCDD"/>
                </a:solidFill>
              </a:rPr>
              <a:t>Measurable outcomes at every level</a:t>
            </a:r>
            <a:endParaRPr lang="en-US" sz="1200" dirty="0"/>
          </a:p>
        </p:txBody>
      </p:sp>
      <p:pic>
        <p:nvPicPr>
          <p:cNvPr id="36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7840" y="4069080"/>
            <a:ext cx="201168" cy="201168"/>
          </a:xfrm>
          <a:prstGeom prst="rect">
            <a:avLst/>
          </a:prstGeom>
        </p:spPr>
      </p:pic>
      <p:sp>
        <p:nvSpPr>
          <p:cNvPr id="37" name="Text 24"/>
          <p:cNvSpPr/>
          <p:nvPr/>
        </p:nvSpPr>
        <p:spPr>
          <a:xfrm>
            <a:off x="5852160" y="402336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BCCDD"/>
                </a:solidFill>
              </a:rPr>
              <a:t>Recognised globally by UNESCO partners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SECTION 3 — BENEFITS TO STUDENTS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0" y="530352"/>
            <a:ext cx="457200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274320" y="777240"/>
            <a:ext cx="4206240" cy="914400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274320" y="777240"/>
            <a:ext cx="91440" cy="91440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777240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66"/>
                </a:solidFill>
              </a:rPr>
              <a:t>Critical thinking &amp; systems thinking through real-world, SDG-based project learning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754880" y="777240"/>
            <a:ext cx="4206240" cy="914400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754880" y="777240"/>
            <a:ext cx="91440" cy="91440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937760" y="777240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66"/>
                </a:solidFill>
              </a:rPr>
              <a:t>Emotional intelligence, cultural sensitivity &amp; conflict resolution skills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74320" y="1801368"/>
            <a:ext cx="4206240" cy="914400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74320" y="1801368"/>
            <a:ext cx="91440" cy="914400"/>
          </a:xfrm>
          <a:prstGeom prst="rect">
            <a:avLst/>
          </a:prstGeom>
          <a:solidFill>
            <a:srgbClr val="5B2C8D"/>
          </a:solidFill>
          <a:ln w="12700">
            <a:solidFill>
              <a:srgbClr val="5B2C8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7200" y="1801368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66"/>
                </a:solidFill>
              </a:rPr>
              <a:t>Increased student agency — active participants in shaping school and community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4754880" y="1801368"/>
            <a:ext cx="4206240" cy="914400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754880" y="1801368"/>
            <a:ext cx="91440" cy="914400"/>
          </a:xfrm>
          <a:prstGeom prst="rect">
            <a:avLst/>
          </a:prstGeom>
          <a:solidFill>
            <a:srgbClr val="C85A00"/>
          </a:solidFill>
          <a:ln w="12700">
            <a:solidFill>
              <a:srgbClr val="C85A0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937760" y="1801368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66"/>
                </a:solidFill>
              </a:rPr>
              <a:t>Improved academic engagement as learning becomes relevant and inspiring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274320" y="2825496"/>
            <a:ext cx="4206240" cy="914400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74320" y="2825496"/>
            <a:ext cx="91440" cy="914400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57200" y="2825496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66"/>
                </a:solidFill>
              </a:rPr>
              <a:t>Global citizenship — exposure to international perspectives via UNESCO exchanges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754880" y="2825496"/>
            <a:ext cx="4206240" cy="914400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754880" y="2825496"/>
            <a:ext cx="91440" cy="91440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937760" y="2825496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66"/>
                </a:solidFill>
              </a:rPr>
              <a:t>Supports mental health through a culture of inclusion and psychological safety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274320" y="3849624"/>
            <a:ext cx="4206240" cy="914400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274320" y="3849624"/>
            <a:ext cx="91440" cy="91440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57200" y="3849624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66"/>
                </a:solidFill>
              </a:rPr>
              <a:t>Access to UNESCO recognition, scholarships &amp; international collaborative projects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4754880" y="3849624"/>
            <a:ext cx="4206240" cy="914400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754880" y="3849624"/>
            <a:ext cx="91440" cy="914400"/>
          </a:xfrm>
          <a:prstGeom prst="rect">
            <a:avLst/>
          </a:prstGeom>
          <a:solidFill>
            <a:srgbClr val="5B2C8D"/>
          </a:solidFill>
          <a:ln w="12700">
            <a:solidFill>
              <a:srgbClr val="5B2C8D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937760" y="3849624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66"/>
                </a:solidFill>
              </a:rPr>
              <a:t>Bridges school learning and real-life application — students solve community problems</a:t>
            </a:r>
            <a:endParaRPr lang="en-US" sz="1200" dirty="0"/>
          </a:p>
        </p:txBody>
      </p:sp>
      <p:pic>
        <p:nvPicPr>
          <p:cNvPr id="2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0" y="1005840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A400"/>
                </a:solidFill>
              </a:rPr>
              <a:t>BENEFITS TO TEACHERS · COMMUNITY · THE NATION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82880" y="640080"/>
            <a:ext cx="2834640" cy="429768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777240"/>
            <a:ext cx="457200" cy="457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2880" y="132588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TEACHERS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2103120" cy="36576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1965960"/>
            <a:ext cx="201168" cy="20116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4360" y="1920240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EEFF"/>
                </a:solidFill>
              </a:rPr>
              <a:t>UNESCO professional development &amp; international exchanges</a:t>
            </a:r>
            <a:endParaRPr lang="en-US" sz="1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2679192"/>
            <a:ext cx="201168" cy="20116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94360" y="2633472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EEFF"/>
                </a:solidFill>
              </a:rPr>
              <a:t>Shared framework bringing coherence to everyday decisions</a:t>
            </a:r>
            <a:endParaRPr lang="en-US" sz="11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3392424"/>
            <a:ext cx="201168" cy="2011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94360" y="3346704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EEFF"/>
                </a:solidFill>
              </a:rPr>
              <a:t>Career advancement through UNESCO leadership</a:t>
            </a:r>
            <a:endParaRPr lang="en-US" sz="11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4105656"/>
            <a:ext cx="201168" cy="20116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94360" y="4059936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EEFF"/>
                </a:solidFill>
              </a:rPr>
              <a:t>Tools for globally relevant, outcomes-focused lessons</a:t>
            </a:r>
            <a:endParaRPr lang="en-US" sz="1100" dirty="0"/>
          </a:p>
        </p:txBody>
      </p:sp>
      <p:sp>
        <p:nvSpPr>
          <p:cNvPr id="16" name="Shape 9"/>
          <p:cNvSpPr/>
          <p:nvPr/>
        </p:nvSpPr>
        <p:spPr>
          <a:xfrm>
            <a:off x="3246120" y="640080"/>
            <a:ext cx="2834640" cy="4297680"/>
          </a:xfrm>
          <a:prstGeom prst="rect">
            <a:avLst/>
          </a:prstGeom>
          <a:solidFill>
            <a:srgbClr val="5B2C8D"/>
          </a:solidFill>
          <a:ln w="12700">
            <a:solidFill>
              <a:srgbClr val="5B2C8D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840" y="777240"/>
            <a:ext cx="457200" cy="457200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3246120" y="132588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COMMUNITY</a:t>
            </a:r>
            <a:endParaRPr lang="en-US" sz="1500" dirty="0"/>
          </a:p>
        </p:txBody>
      </p:sp>
      <p:sp>
        <p:nvSpPr>
          <p:cNvPr id="19" name="Shape 11"/>
          <p:cNvSpPr/>
          <p:nvPr/>
        </p:nvSpPr>
        <p:spPr>
          <a:xfrm>
            <a:off x="3611880" y="1783080"/>
            <a:ext cx="2103120" cy="36576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280" y="1965960"/>
            <a:ext cx="201168" cy="201168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3657600" y="1920240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EEFF"/>
                </a:solidFill>
              </a:rPr>
              <a:t>Parents meaningfully engaged as true educational partners</a:t>
            </a:r>
            <a:endParaRPr lang="en-US" sz="1100" dirty="0"/>
          </a:p>
        </p:txBody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280" y="2679192"/>
            <a:ext cx="201168" cy="201168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3657600" y="2633472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EEFF"/>
                </a:solidFill>
              </a:rPr>
              <a:t>Direct benefit from student projects in environment &amp; culture</a:t>
            </a:r>
            <a:endParaRPr lang="en-US" sz="1100" dirty="0"/>
          </a:p>
        </p:txBody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280" y="3392424"/>
            <a:ext cx="201168" cy="201168"/>
          </a:xfrm>
          <a:prstGeom prst="rect">
            <a:avLst/>
          </a:prstGeom>
        </p:spPr>
      </p:pic>
      <p:sp>
        <p:nvSpPr>
          <p:cNvPr id="25" name="Text 14"/>
          <p:cNvSpPr/>
          <p:nvPr/>
        </p:nvSpPr>
        <p:spPr>
          <a:xfrm>
            <a:off x="3657600" y="3346704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EEFF"/>
                </a:solidFill>
              </a:rPr>
              <a:t>Schools become community hubs for adult learning &amp; civic events</a:t>
            </a:r>
            <a:endParaRPr lang="en-US" sz="1100" dirty="0"/>
          </a:p>
        </p:txBody>
      </p:sp>
      <p:pic>
        <p:nvPicPr>
          <p:cNvPr id="26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280" y="4105656"/>
            <a:ext cx="201168" cy="201168"/>
          </a:xfrm>
          <a:prstGeom prst="rect">
            <a:avLst/>
          </a:prstGeom>
        </p:spPr>
      </p:pic>
      <p:sp>
        <p:nvSpPr>
          <p:cNvPr id="27" name="Text 15"/>
          <p:cNvSpPr/>
          <p:nvPr/>
        </p:nvSpPr>
        <p:spPr>
          <a:xfrm>
            <a:off x="3657600" y="4059936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EEFF"/>
                </a:solidFill>
              </a:rPr>
              <a:t>Cultural &amp; indigenous knowledge celebrated through ASPnet</a:t>
            </a:r>
            <a:endParaRPr lang="en-US" sz="1100" dirty="0"/>
          </a:p>
        </p:txBody>
      </p:sp>
      <p:pic>
        <p:nvPicPr>
          <p:cNvPr id="28" name="Image 1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5112" y="4617720"/>
            <a:ext cx="685800" cy="685800"/>
          </a:xfrm>
          <a:prstGeom prst="rect">
            <a:avLst/>
          </a:prstGeom>
        </p:spPr>
      </p:pic>
      <p:sp>
        <p:nvSpPr>
          <p:cNvPr id="29" name="Shape 16"/>
          <p:cNvSpPr/>
          <p:nvPr/>
        </p:nvSpPr>
        <p:spPr>
          <a:xfrm>
            <a:off x="6291072" y="640080"/>
            <a:ext cx="2834640" cy="4297680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30" name="Image 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9792" y="777240"/>
            <a:ext cx="457200" cy="457200"/>
          </a:xfrm>
          <a:prstGeom prst="rect">
            <a:avLst/>
          </a:prstGeom>
        </p:spPr>
      </p:pic>
      <p:sp>
        <p:nvSpPr>
          <p:cNvPr id="31" name="Text 17"/>
          <p:cNvSpPr/>
          <p:nvPr/>
        </p:nvSpPr>
        <p:spPr>
          <a:xfrm>
            <a:off x="6291072" y="132588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THE NATION</a:t>
            </a:r>
            <a:endParaRPr lang="en-US" sz="1500" dirty="0"/>
          </a:p>
        </p:txBody>
      </p:sp>
      <p:sp>
        <p:nvSpPr>
          <p:cNvPr id="32" name="Shape 18"/>
          <p:cNvSpPr/>
          <p:nvPr/>
        </p:nvSpPr>
        <p:spPr>
          <a:xfrm>
            <a:off x="6656832" y="1783080"/>
            <a:ext cx="2103120" cy="36576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pic>
        <p:nvPicPr>
          <p:cNvPr id="33" name="Image 1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232" y="1965960"/>
            <a:ext cx="201168" cy="201168"/>
          </a:xfrm>
          <a:prstGeom prst="rect">
            <a:avLst/>
          </a:prstGeom>
        </p:spPr>
      </p:pic>
      <p:sp>
        <p:nvSpPr>
          <p:cNvPr id="34" name="Text 19"/>
          <p:cNvSpPr/>
          <p:nvPr/>
        </p:nvSpPr>
        <p:spPr>
          <a:xfrm>
            <a:off x="6702552" y="1920240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EEFF"/>
                </a:solidFill>
              </a:rPr>
              <a:t>A generation of citizens contributing to sustainable development</a:t>
            </a:r>
            <a:endParaRPr lang="en-US" sz="1100" dirty="0"/>
          </a:p>
        </p:txBody>
      </p:sp>
      <p:pic>
        <p:nvPicPr>
          <p:cNvPr id="35" name="Image 1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232" y="2679192"/>
            <a:ext cx="201168" cy="201168"/>
          </a:xfrm>
          <a:prstGeom prst="rect">
            <a:avLst/>
          </a:prstGeom>
        </p:spPr>
      </p:pic>
      <p:sp>
        <p:nvSpPr>
          <p:cNvPr id="36" name="Text 20"/>
          <p:cNvSpPr/>
          <p:nvPr/>
        </p:nvSpPr>
        <p:spPr>
          <a:xfrm>
            <a:off x="6702552" y="2633472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EEFF"/>
                </a:solidFill>
              </a:rPr>
              <a:t>T&amp;T positioned as Caribbean leader in UNESCO-aligned education</a:t>
            </a:r>
            <a:endParaRPr lang="en-US" sz="1100" dirty="0"/>
          </a:p>
        </p:txBody>
      </p:sp>
      <p:pic>
        <p:nvPicPr>
          <p:cNvPr id="37" name="Image 1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232" y="3392424"/>
            <a:ext cx="201168" cy="201168"/>
          </a:xfrm>
          <a:prstGeom prst="rect">
            <a:avLst/>
          </a:prstGeom>
        </p:spPr>
      </p:pic>
      <p:sp>
        <p:nvSpPr>
          <p:cNvPr id="38" name="Text 21"/>
          <p:cNvSpPr/>
          <p:nvPr/>
        </p:nvSpPr>
        <p:spPr>
          <a:xfrm>
            <a:off x="6702552" y="3346704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EEFF"/>
                </a:solidFill>
              </a:rPr>
              <a:t>National alignment with SDGs and UNESCO's 2030 Agenda</a:t>
            </a:r>
            <a:endParaRPr lang="en-US" sz="1100" dirty="0"/>
          </a:p>
        </p:txBody>
      </p:sp>
      <p:pic>
        <p:nvPicPr>
          <p:cNvPr id="39" name="Image 1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232" y="4105656"/>
            <a:ext cx="201168" cy="201168"/>
          </a:xfrm>
          <a:prstGeom prst="rect">
            <a:avLst/>
          </a:prstGeom>
        </p:spPr>
      </p:pic>
      <p:sp>
        <p:nvSpPr>
          <p:cNvPr id="40" name="Text 22"/>
          <p:cNvSpPr/>
          <p:nvPr/>
        </p:nvSpPr>
        <p:spPr>
          <a:xfrm>
            <a:off x="6702552" y="4059936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EEFF"/>
                </a:solidFill>
              </a:rPr>
              <a:t>Pipeline of values-driven graduates for public life</a:t>
            </a:r>
            <a:endParaRPr lang="en-US" sz="1100" dirty="0"/>
          </a:p>
        </p:txBody>
      </p:sp>
      <p:pic>
        <p:nvPicPr>
          <p:cNvPr id="41" name="Image 1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0064" y="4617720"/>
            <a:ext cx="685800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8A400"/>
                </a:solidFill>
              </a:rPr>
              <a:t>SECTION 4 — GOVERNANCE &amp; ORGANISATIONAL STRUCTURE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182880" y="658368"/>
            <a:ext cx="914400" cy="566928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82880" y="658368"/>
            <a:ext cx="914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TIER 1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97280" y="658368"/>
            <a:ext cx="7680960" cy="566928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97280" y="658368"/>
            <a:ext cx="73152" cy="566928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61872" y="676656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2B5E"/>
                </a:solidFill>
              </a:rPr>
              <a:t>MINISTRY OF EDUCATION (MOE)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261872" y="932688"/>
            <a:ext cx="7406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66"/>
                </a:solidFill>
              </a:rPr>
              <a:t>Policy ownership, legislative mandate, resource allocation &amp; national direction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94360" y="1225296"/>
            <a:ext cx="54864" cy="146304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4320" y="1371600"/>
            <a:ext cx="914400" cy="566928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371600"/>
            <a:ext cx="914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TIER 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188720" y="1371600"/>
            <a:ext cx="7589520" cy="566928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88720" y="1371600"/>
            <a:ext cx="73152" cy="566928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53312" y="1389888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4B8C"/>
                </a:solidFill>
              </a:rPr>
              <a:t>UNESCO NATIONAL COMMISSION — CHAIRMAN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353312" y="16459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66"/>
                </a:solidFill>
              </a:rPr>
              <a:t>Strategic oversight, international alignment, UNESCO Paris liaison &amp; advocacy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85800" y="1938528"/>
            <a:ext cx="54864" cy="146304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" y="2084832"/>
            <a:ext cx="914400" cy="566928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5760" y="2084832"/>
            <a:ext cx="914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TIER 3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1280160" y="2084832"/>
            <a:ext cx="7498080" cy="566928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280160" y="2084832"/>
            <a:ext cx="73152" cy="566928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444752" y="21031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E7A70"/>
                </a:solidFill>
              </a:rPr>
              <a:t>UNESCO ASPnet NATIONAL COORDINATOR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444752" y="2359152"/>
            <a:ext cx="7223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66"/>
                </a:solidFill>
              </a:rPr>
              <a:t>Operational hub — manages all 61 schools, national calendar, UNESCO reports &amp; coordination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77240" y="2651760"/>
            <a:ext cx="54864" cy="146304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" y="2798064"/>
            <a:ext cx="914400" cy="566928"/>
          </a:xfrm>
          <a:prstGeom prst="rect">
            <a:avLst/>
          </a:prstGeom>
          <a:solidFill>
            <a:srgbClr val="5B2C8D"/>
          </a:solidFill>
          <a:ln w="12700">
            <a:solidFill>
              <a:srgbClr val="5B2C8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7200" y="2798064"/>
            <a:ext cx="914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TIER 4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1371600" y="2798064"/>
            <a:ext cx="7406640" cy="566928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371600" y="2798064"/>
            <a:ext cx="73152" cy="566928"/>
          </a:xfrm>
          <a:prstGeom prst="rect">
            <a:avLst/>
          </a:prstGeom>
          <a:solidFill>
            <a:srgbClr val="5B2C8D"/>
          </a:solidFill>
          <a:ln w="12700">
            <a:solidFill>
              <a:srgbClr val="5B2C8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36192" y="281635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B2C8D"/>
                </a:solidFill>
              </a:rPr>
              <a:t>SCHOOL &amp; CURRICULUM SUPERVISORS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536192" y="3072384"/>
            <a:ext cx="7132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66"/>
                </a:solidFill>
              </a:rPr>
              <a:t>Pedagogical guidance — ensuring UNESCO themes are authentically embedded in classroom practice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868680" y="3364992"/>
            <a:ext cx="54864" cy="146304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48640" y="3511296"/>
            <a:ext cx="914400" cy="566928"/>
          </a:xfrm>
          <a:prstGeom prst="rect">
            <a:avLst/>
          </a:prstGeom>
          <a:solidFill>
            <a:srgbClr val="C85A00"/>
          </a:solidFill>
          <a:ln w="12700">
            <a:solidFill>
              <a:srgbClr val="C85A0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8640" y="3511296"/>
            <a:ext cx="914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TIER 5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1463040" y="3511296"/>
            <a:ext cx="7315200" cy="566928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463040" y="3511296"/>
            <a:ext cx="73152" cy="566928"/>
          </a:xfrm>
          <a:prstGeom prst="rect">
            <a:avLst/>
          </a:prstGeom>
          <a:solidFill>
            <a:srgbClr val="C85A00"/>
          </a:solidFill>
          <a:ln w="12700">
            <a:solidFill>
              <a:srgbClr val="C85A0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627632" y="3529584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5A00"/>
                </a:solidFill>
              </a:rPr>
              <a:t>DISTRICT EDUCATION / ASPnet DISTRICT OFFICERS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1627632" y="3785616"/>
            <a:ext cx="7040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66"/>
                </a:solidFill>
              </a:rPr>
              <a:t>On-ground champions — support schools, facilitate collaboration across the district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960120" y="4078224"/>
            <a:ext cx="54864" cy="146304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40080" y="4224528"/>
            <a:ext cx="914400" cy="566928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40080" y="4224528"/>
            <a:ext cx="914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TIER 6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1554480" y="4224528"/>
            <a:ext cx="7223760" cy="566928"/>
          </a:xfrm>
          <a:prstGeom prst="rect">
            <a:avLst/>
          </a:prstGeom>
          <a:solidFill>
            <a:srgbClr val="F0F4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554480" y="4224528"/>
            <a:ext cx="73152" cy="566928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719072" y="4242816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7A3C"/>
                </a:solidFill>
              </a:rPr>
              <a:t>ASPnet SCHOOL COORDINATORS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1719072" y="4498848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66"/>
                </a:solidFill>
              </a:rPr>
              <a:t>School-level drivers — coordinate projects, teacher PD, community engagement &amp; reporting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BENEFITS OF THE GOVERNANCE STRUCTURE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28600" y="914400"/>
            <a:ext cx="2743200" cy="1828800"/>
          </a:xfrm>
          <a:prstGeom prst="rect">
            <a:avLst/>
          </a:prstGeom>
          <a:solidFill>
            <a:srgbClr val="1E2D4A"/>
          </a:solidFill>
          <a:ln w="12700">
            <a:solidFill>
              <a:srgbClr val="33446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28600" y="914400"/>
            <a:ext cx="2743200" cy="73152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8600" y="105156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4B8C"/>
                </a:solidFill>
              </a:rPr>
              <a:t>CLEAR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A4B8C"/>
                </a:solidFill>
              </a:rPr>
              <a:t>ACCOUNTABILITY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20040" y="1691640"/>
            <a:ext cx="25603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ABBCC"/>
                </a:solidFill>
              </a:rPr>
              <a:t>Every level has defined roles and reporting lines — no gap between policy intent and ground-level implementation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154680" y="914400"/>
            <a:ext cx="2743200" cy="1828800"/>
          </a:xfrm>
          <a:prstGeom prst="rect">
            <a:avLst/>
          </a:prstGeom>
          <a:solidFill>
            <a:srgbClr val="1E2D4A"/>
          </a:solidFill>
          <a:ln w="12700">
            <a:solidFill>
              <a:srgbClr val="33446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154680" y="914400"/>
            <a:ext cx="2743200" cy="73152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154680" y="105156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7A70"/>
                </a:solidFill>
              </a:rPr>
              <a:t>LAYERED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0E7A70"/>
                </a:solidFill>
              </a:rPr>
              <a:t>SUPPORT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46120" y="1691640"/>
            <a:ext cx="25603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ABBCC"/>
                </a:solidFill>
              </a:rPr>
              <a:t>Schools are never alone — District Officer, Curriculum Supervisor, National Coordinator all provide support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080760" y="914400"/>
            <a:ext cx="2743200" cy="1828800"/>
          </a:xfrm>
          <a:prstGeom prst="rect">
            <a:avLst/>
          </a:prstGeom>
          <a:solidFill>
            <a:srgbClr val="1E2D4A"/>
          </a:solidFill>
          <a:ln w="12700">
            <a:solidFill>
              <a:srgbClr val="33446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080760" y="914400"/>
            <a:ext cx="2743200" cy="73152"/>
          </a:xfrm>
          <a:prstGeom prst="rect">
            <a:avLst/>
          </a:prstGeom>
          <a:solidFill>
            <a:srgbClr val="5B2C8D"/>
          </a:solidFill>
          <a:ln w="12700">
            <a:solidFill>
              <a:srgbClr val="5B2C8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080760" y="105156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5B2C8D"/>
                </a:solidFill>
              </a:rPr>
              <a:t>SCALABILITY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172200" y="1691640"/>
            <a:ext cx="25603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ABBCC"/>
                </a:solidFill>
              </a:rPr>
              <a:t>District structure allows expansion without losing coordination quality. New schools slot into existing frameworks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28600" y="2880360"/>
            <a:ext cx="2743200" cy="1828800"/>
          </a:xfrm>
          <a:prstGeom prst="rect">
            <a:avLst/>
          </a:prstGeom>
          <a:solidFill>
            <a:srgbClr val="1E2D4A"/>
          </a:solidFill>
          <a:ln w="12700">
            <a:solidFill>
              <a:srgbClr val="33446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28600" y="2880360"/>
            <a:ext cx="2743200" cy="73152"/>
          </a:xfrm>
          <a:prstGeom prst="rect">
            <a:avLst/>
          </a:prstGeom>
          <a:solidFill>
            <a:srgbClr val="C85A00"/>
          </a:solidFill>
          <a:ln w="12700">
            <a:solidFill>
              <a:srgbClr val="C85A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28600" y="301752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85A00"/>
                </a:solidFill>
              </a:rPr>
              <a:t>INSTITUTIONAL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C85A00"/>
                </a:solidFill>
              </a:rPr>
              <a:t>MEMORY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20040" y="3657600"/>
            <a:ext cx="25603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ABBCC"/>
                </a:solidFill>
              </a:rPr>
              <a:t>Knowledge and best practices are retained in the structure itself — not lost when personnel change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154680" y="2880360"/>
            <a:ext cx="2743200" cy="1828800"/>
          </a:xfrm>
          <a:prstGeom prst="rect">
            <a:avLst/>
          </a:prstGeom>
          <a:solidFill>
            <a:srgbClr val="1E2D4A"/>
          </a:solidFill>
          <a:ln w="12700">
            <a:solidFill>
              <a:srgbClr val="33446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154680" y="2880360"/>
            <a:ext cx="2743200" cy="73152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154680" y="301752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7A3C"/>
                </a:solidFill>
              </a:rPr>
              <a:t>NATIONAL-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E7A3C"/>
                </a:solidFill>
              </a:rPr>
              <a:t>INTERNATIONAL ALIGN.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246120" y="3657600"/>
            <a:ext cx="25603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ABBCC"/>
                </a:solidFill>
              </a:rPr>
              <a:t>MOE + National Commission dual oversight meets national priorities AND UNESCO international standards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080760" y="2880360"/>
            <a:ext cx="2743200" cy="1828800"/>
          </a:xfrm>
          <a:prstGeom prst="rect">
            <a:avLst/>
          </a:prstGeom>
          <a:solidFill>
            <a:srgbClr val="1E2D4A"/>
          </a:solidFill>
          <a:ln w="12700">
            <a:solidFill>
              <a:srgbClr val="33446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080760" y="2880360"/>
            <a:ext cx="2743200" cy="73152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080760" y="301752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8A400"/>
                </a:solidFill>
              </a:rPr>
              <a:t>RESOURCE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C8A400"/>
                </a:solidFill>
              </a:rPr>
              <a:t>MOBILISATION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172200" y="3657600"/>
            <a:ext cx="25603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ABBCC"/>
                </a:solidFill>
              </a:rPr>
              <a:t>A well-structured governance framework attracts funding from UNESCO, international NGOs and bilateral donors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SECTION 5 — 61 SCHOOLS ACROSS 15 DISTRICTS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74320" y="640080"/>
            <a:ext cx="1920240" cy="118872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74320" y="6858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</a:rPr>
              <a:t>61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274320" y="137160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Schools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Nationally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450592" y="640080"/>
            <a:ext cx="1920240" cy="118872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2450592" y="6858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</a:rPr>
              <a:t>15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2450592" y="137160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Educational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Districts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626864" y="640080"/>
            <a:ext cx="1920240" cy="1188720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626864" y="6858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</a:rPr>
              <a:t>2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4626864" y="137160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Islands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Covered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803136" y="640080"/>
            <a:ext cx="1920240" cy="1188720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803136" y="6858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</a:rPr>
              <a:t>100%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6803136" y="137160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Geographic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Reach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28600" y="1993392"/>
            <a:ext cx="4251960" cy="338328"/>
          </a:xfrm>
          <a:prstGeom prst="rect">
            <a:avLst/>
          </a:prstGeom>
          <a:solidFill>
            <a:srgbClr val="EEF3FA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4320" y="1993392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D1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85800" y="1993392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Port of Spain / Laventille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977640" y="1993392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5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28600" y="2377440"/>
            <a:ext cx="425196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2377440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D2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85800" y="2377440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San Fernando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977640" y="2377440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4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28600" y="2761488"/>
            <a:ext cx="4251960" cy="338328"/>
          </a:xfrm>
          <a:prstGeom prst="rect">
            <a:avLst/>
          </a:prstGeom>
          <a:solidFill>
            <a:srgbClr val="EEF3FA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4320" y="2761488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D3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85800" y="2761488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Arima / Sangre Grande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977640" y="2761488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4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228600" y="3145536"/>
            <a:ext cx="425196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3145536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D4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85800" y="3145536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Tunapuna / Piarco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3977640" y="3145536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5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228600" y="3529584"/>
            <a:ext cx="4251960" cy="338328"/>
          </a:xfrm>
          <a:prstGeom prst="rect">
            <a:avLst/>
          </a:prstGeom>
          <a:solidFill>
            <a:srgbClr val="EEF3FA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74320" y="3529584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D5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85800" y="3529584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Chaguanas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3977640" y="3529584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4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228600" y="3913632"/>
            <a:ext cx="425196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74320" y="3913632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D6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685800" y="3913632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Couva / Tabaquite / Talparo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3977640" y="3913632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4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228600" y="4297680"/>
            <a:ext cx="4251960" cy="338328"/>
          </a:xfrm>
          <a:prstGeom prst="rect">
            <a:avLst/>
          </a:prstGeom>
          <a:solidFill>
            <a:srgbClr val="EEF3FA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74320" y="4297680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D7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685800" y="4297680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Princes Town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3977640" y="4297680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3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228600" y="4681728"/>
            <a:ext cx="425196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74320" y="4681728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D8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685800" y="4681728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Siparia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3977640" y="4681728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4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4690872" y="1993392"/>
            <a:ext cx="4251960" cy="338328"/>
          </a:xfrm>
          <a:prstGeom prst="rect">
            <a:avLst/>
          </a:prstGeom>
          <a:solidFill>
            <a:srgbClr val="EEF3FA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736592" y="1993392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D9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5148072" y="1993392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Penal / Debe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8439912" y="1993392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4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4690872" y="2377440"/>
            <a:ext cx="425196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4736592" y="2377440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D10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5148072" y="2377440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Point Fortin / La Brea</a:t>
            </a:r>
            <a:endParaRPr lang="en-US" sz="1100" dirty="0"/>
          </a:p>
        </p:txBody>
      </p:sp>
      <p:sp>
        <p:nvSpPr>
          <p:cNvPr id="55" name="Text 53"/>
          <p:cNvSpPr/>
          <p:nvPr/>
        </p:nvSpPr>
        <p:spPr>
          <a:xfrm>
            <a:off x="8439912" y="2377440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3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4690872" y="2761488"/>
            <a:ext cx="4251960" cy="338328"/>
          </a:xfrm>
          <a:prstGeom prst="rect">
            <a:avLst/>
          </a:prstGeom>
          <a:solidFill>
            <a:srgbClr val="EEF3FA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736592" y="2761488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D11</a:t>
            </a:r>
            <a:endParaRPr lang="en-US" sz="1000" dirty="0"/>
          </a:p>
        </p:txBody>
      </p:sp>
      <p:sp>
        <p:nvSpPr>
          <p:cNvPr id="58" name="Text 56"/>
          <p:cNvSpPr/>
          <p:nvPr/>
        </p:nvSpPr>
        <p:spPr>
          <a:xfrm>
            <a:off x="5148072" y="2761488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Diego Martin</a:t>
            </a:r>
            <a:endParaRPr lang="en-US" sz="1100" dirty="0"/>
          </a:p>
        </p:txBody>
      </p:sp>
      <p:sp>
        <p:nvSpPr>
          <p:cNvPr id="59" name="Text 57"/>
          <p:cNvSpPr/>
          <p:nvPr/>
        </p:nvSpPr>
        <p:spPr>
          <a:xfrm>
            <a:off x="8439912" y="2761488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4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4690872" y="3145536"/>
            <a:ext cx="425196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736592" y="3145536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D12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5148072" y="3145536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St. George West</a:t>
            </a:r>
            <a:endParaRPr lang="en-US" sz="1100" dirty="0"/>
          </a:p>
        </p:txBody>
      </p:sp>
      <p:sp>
        <p:nvSpPr>
          <p:cNvPr id="63" name="Text 61"/>
          <p:cNvSpPr/>
          <p:nvPr/>
        </p:nvSpPr>
        <p:spPr>
          <a:xfrm>
            <a:off x="8439912" y="3145536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4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4690872" y="3529584"/>
            <a:ext cx="4251960" cy="338328"/>
          </a:xfrm>
          <a:prstGeom prst="rect">
            <a:avLst/>
          </a:prstGeom>
          <a:solidFill>
            <a:srgbClr val="EEF3FA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4736592" y="3529584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D13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5148072" y="3529584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Nariva / Mayaro</a:t>
            </a:r>
            <a:endParaRPr lang="en-US" sz="1100" dirty="0"/>
          </a:p>
        </p:txBody>
      </p:sp>
      <p:sp>
        <p:nvSpPr>
          <p:cNvPr id="67" name="Text 65"/>
          <p:cNvSpPr/>
          <p:nvPr/>
        </p:nvSpPr>
        <p:spPr>
          <a:xfrm>
            <a:off x="8439912" y="3529584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3</a:t>
            </a:r>
            <a:endParaRPr lang="en-US" sz="1200" dirty="0"/>
          </a:p>
        </p:txBody>
      </p:sp>
      <p:sp>
        <p:nvSpPr>
          <p:cNvPr id="68" name="Shape 66"/>
          <p:cNvSpPr/>
          <p:nvPr/>
        </p:nvSpPr>
        <p:spPr>
          <a:xfrm>
            <a:off x="4690872" y="3913632"/>
            <a:ext cx="4251960" cy="338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4736592" y="3913632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D14</a:t>
            </a:r>
            <a:endParaRPr lang="en-US" sz="1000" dirty="0"/>
          </a:p>
        </p:txBody>
      </p:sp>
      <p:sp>
        <p:nvSpPr>
          <p:cNvPr id="70" name="Text 68"/>
          <p:cNvSpPr/>
          <p:nvPr/>
        </p:nvSpPr>
        <p:spPr>
          <a:xfrm>
            <a:off x="5148072" y="3913632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St. Patrick</a:t>
            </a:r>
            <a:endParaRPr lang="en-US" sz="1100" dirty="0"/>
          </a:p>
        </p:txBody>
      </p:sp>
      <p:sp>
        <p:nvSpPr>
          <p:cNvPr id="71" name="Text 69"/>
          <p:cNvSpPr/>
          <p:nvPr/>
        </p:nvSpPr>
        <p:spPr>
          <a:xfrm>
            <a:off x="8439912" y="3913632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4B8C"/>
                </a:solidFill>
              </a:rPr>
              <a:t>4</a:t>
            </a:r>
            <a:endParaRPr lang="en-US" sz="1200" dirty="0"/>
          </a:p>
        </p:txBody>
      </p:sp>
      <p:sp>
        <p:nvSpPr>
          <p:cNvPr id="72" name="Shape 70"/>
          <p:cNvSpPr/>
          <p:nvPr/>
        </p:nvSpPr>
        <p:spPr>
          <a:xfrm>
            <a:off x="4690872" y="4297680"/>
            <a:ext cx="4251960" cy="338328"/>
          </a:xfrm>
          <a:prstGeom prst="rect">
            <a:avLst/>
          </a:prstGeom>
          <a:solidFill>
            <a:srgbClr val="0E7A70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4736592" y="4297680"/>
            <a:ext cx="4114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A4B8C"/>
                </a:solidFill>
              </a:rPr>
              <a:t>D15</a:t>
            </a:r>
            <a:endParaRPr lang="en-US" sz="1000" dirty="0"/>
          </a:p>
        </p:txBody>
      </p:sp>
      <p:sp>
        <p:nvSpPr>
          <p:cNvPr id="74" name="Text 72"/>
          <p:cNvSpPr/>
          <p:nvPr/>
        </p:nvSpPr>
        <p:spPr>
          <a:xfrm>
            <a:off x="5148072" y="4297680"/>
            <a:ext cx="329184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TOBAGO</a:t>
            </a:r>
            <a:endParaRPr lang="en-US" sz="1100" dirty="0"/>
          </a:p>
        </p:txBody>
      </p:sp>
      <p:sp>
        <p:nvSpPr>
          <p:cNvPr id="75" name="Text 73"/>
          <p:cNvSpPr/>
          <p:nvPr/>
        </p:nvSpPr>
        <p:spPr>
          <a:xfrm>
            <a:off x="8439912" y="4297680"/>
            <a:ext cx="4572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SCHOOL TYPE DISTRIBUTION — The Full Education Continuum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868680"/>
            <a:ext cx="411480" cy="411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71323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2B5E"/>
                </a:solidFill>
              </a:rPr>
              <a:t>Early Childhood Centres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1124712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66"/>
                </a:solidFill>
              </a:rPr>
              <a:t>Foundation of values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3200400" y="868680"/>
            <a:ext cx="1426464" cy="411480"/>
          </a:xfrm>
          <a:prstGeom prst="rect">
            <a:avLst/>
          </a:prstGeom>
          <a:solidFill>
            <a:srgbClr val="5B2C8D"/>
          </a:solidFill>
          <a:ln w="12700">
            <a:solidFill>
              <a:srgbClr val="5B2C8D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4718304" y="868680"/>
            <a:ext cx="457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B2C8D"/>
                </a:solidFill>
              </a:rPr>
              <a:t>6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5175504" y="86868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10%</a:t>
            </a:r>
            <a:endParaRPr lang="en-US" sz="11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1691640"/>
            <a:ext cx="411480" cy="4114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58368" y="153619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2B5E"/>
                </a:solidFill>
              </a:rPr>
              <a:t>Primary Schools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658368" y="1947672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66"/>
                </a:solidFill>
              </a:rPr>
              <a:t>Core skills &amp; widest reach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3200400" y="1691640"/>
            <a:ext cx="4754880" cy="41148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8046720" y="1691640"/>
            <a:ext cx="457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4B8C"/>
                </a:solidFill>
              </a:rPr>
              <a:t>20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8503920" y="169164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33%</a:t>
            </a:r>
            <a:endParaRPr lang="en-US" sz="11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" y="251460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58368" y="235915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2B5E"/>
                </a:solidFill>
              </a:rPr>
              <a:t>Secondary Schools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658368" y="2770632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66"/>
                </a:solidFill>
              </a:rPr>
              <a:t>Prime ASPnet hub schools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3200400" y="2514600"/>
            <a:ext cx="5943600" cy="41148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0" name="Text 15"/>
          <p:cNvSpPr/>
          <p:nvPr/>
        </p:nvSpPr>
        <p:spPr>
          <a:xfrm>
            <a:off x="9235440" y="2514600"/>
            <a:ext cx="457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E7A70"/>
                </a:solidFill>
              </a:rPr>
              <a:t>25</a:t>
            </a:r>
            <a:endParaRPr lang="en-US" sz="2000" dirty="0"/>
          </a:p>
        </p:txBody>
      </p:sp>
      <p:sp>
        <p:nvSpPr>
          <p:cNvPr id="21" name="Text 16"/>
          <p:cNvSpPr/>
          <p:nvPr/>
        </p:nvSpPr>
        <p:spPr>
          <a:xfrm>
            <a:off x="9692640" y="251460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41%</a:t>
            </a:r>
            <a:endParaRPr lang="en-US" sz="1100" dirty="0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80" y="3337560"/>
            <a:ext cx="411480" cy="41148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58368" y="318211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2B5E"/>
                </a:solidFill>
              </a:rPr>
              <a:t>Tertiary / Vocational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658368" y="3593592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66"/>
                </a:solidFill>
              </a:rPr>
              <a:t>Research &amp; teacher pipeline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3200400" y="3337560"/>
            <a:ext cx="1188720" cy="411480"/>
          </a:xfrm>
          <a:prstGeom prst="rect">
            <a:avLst/>
          </a:prstGeom>
          <a:solidFill>
            <a:srgbClr val="C85A00"/>
          </a:solidFill>
          <a:ln w="12700">
            <a:solidFill>
              <a:srgbClr val="C85A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6" name="Text 20"/>
          <p:cNvSpPr/>
          <p:nvPr/>
        </p:nvSpPr>
        <p:spPr>
          <a:xfrm>
            <a:off x="4480560" y="3337560"/>
            <a:ext cx="457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85A00"/>
                </a:solidFill>
              </a:rPr>
              <a:t>5</a:t>
            </a:r>
            <a:endParaRPr lang="en-US" sz="2000" dirty="0"/>
          </a:p>
        </p:txBody>
      </p:sp>
      <p:sp>
        <p:nvSpPr>
          <p:cNvPr id="27" name="Text 21"/>
          <p:cNvSpPr/>
          <p:nvPr/>
        </p:nvSpPr>
        <p:spPr>
          <a:xfrm>
            <a:off x="4937760" y="333756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8%</a:t>
            </a:r>
            <a:endParaRPr lang="en-US" sz="1100" dirty="0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80" y="4160520"/>
            <a:ext cx="411480" cy="41148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658368" y="4005072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2B5E"/>
                </a:solidFill>
              </a:rPr>
              <a:t>Community Learning Centres</a:t>
            </a:r>
            <a:endParaRPr lang="en-US" sz="1200" dirty="0"/>
          </a:p>
        </p:txBody>
      </p:sp>
      <p:sp>
        <p:nvSpPr>
          <p:cNvPr id="30" name="Text 23"/>
          <p:cNvSpPr/>
          <p:nvPr/>
        </p:nvSpPr>
        <p:spPr>
          <a:xfrm>
            <a:off x="658368" y="4416552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66"/>
                </a:solidFill>
              </a:rPr>
              <a:t>Adult education &amp; outreach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3200400" y="4160520"/>
            <a:ext cx="1188720" cy="411480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2" name="Text 25"/>
          <p:cNvSpPr/>
          <p:nvPr/>
        </p:nvSpPr>
        <p:spPr>
          <a:xfrm>
            <a:off x="4480560" y="4160520"/>
            <a:ext cx="457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7A3C"/>
                </a:solidFill>
              </a:rPr>
              <a:t>5</a:t>
            </a:r>
            <a:endParaRPr lang="en-US" sz="2000" dirty="0"/>
          </a:p>
        </p:txBody>
      </p:sp>
      <p:sp>
        <p:nvSpPr>
          <p:cNvPr id="33" name="Text 26"/>
          <p:cNvSpPr/>
          <p:nvPr/>
        </p:nvSpPr>
        <p:spPr>
          <a:xfrm>
            <a:off x="4937760" y="416052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8%</a:t>
            </a:r>
            <a:endParaRPr lang="en-US" sz="1100" dirty="0"/>
          </a:p>
        </p:txBody>
      </p:sp>
      <p:sp>
        <p:nvSpPr>
          <p:cNvPr id="34" name="Shape 27"/>
          <p:cNvSpPr/>
          <p:nvPr/>
        </p:nvSpPr>
        <p:spPr>
          <a:xfrm>
            <a:off x="0" y="4617720"/>
            <a:ext cx="9144000" cy="530352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</p:sp>
      <p:sp>
        <p:nvSpPr>
          <p:cNvPr id="35" name="Text 28"/>
          <p:cNvSpPr/>
          <p:nvPr/>
        </p:nvSpPr>
        <p:spPr>
          <a:xfrm>
            <a:off x="182880" y="4617720"/>
            <a:ext cx="29260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8A400"/>
                </a:solidFill>
              </a:rPr>
              <a:t>SDGs ADDRESSED ACROSS ALL SCHOOL TYPES:</a:t>
            </a:r>
            <a:endParaRPr lang="en-US" sz="1000" dirty="0"/>
          </a:p>
        </p:txBody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6120" y="4663440"/>
            <a:ext cx="713232" cy="713232"/>
          </a:xfrm>
          <a:prstGeom prst="rect">
            <a:avLst/>
          </a:prstGeom>
        </p:spPr>
      </p:pic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7368" y="4663440"/>
            <a:ext cx="713232" cy="713232"/>
          </a:xfrm>
          <a:prstGeom prst="rect">
            <a:avLst/>
          </a:prstGeom>
        </p:spPr>
      </p:pic>
      <p:pic>
        <p:nvPicPr>
          <p:cNvPr id="3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8616" y="4663440"/>
            <a:ext cx="713232" cy="713232"/>
          </a:xfrm>
          <a:prstGeom prst="rect">
            <a:avLst/>
          </a:prstGeom>
        </p:spPr>
      </p:pic>
      <p:pic>
        <p:nvPicPr>
          <p:cNvPr id="39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69864" y="4663440"/>
            <a:ext cx="713232" cy="713232"/>
          </a:xfrm>
          <a:prstGeom prst="rect">
            <a:avLst/>
          </a:prstGeom>
        </p:spPr>
      </p:pic>
      <p:pic>
        <p:nvPicPr>
          <p:cNvPr id="40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11112" y="4663440"/>
            <a:ext cx="713232" cy="713232"/>
          </a:xfrm>
          <a:prstGeom prst="rect">
            <a:avLst/>
          </a:prstGeom>
        </p:spPr>
      </p:pic>
      <p:pic>
        <p:nvPicPr>
          <p:cNvPr id="41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360" y="4663440"/>
            <a:ext cx="713232" cy="713232"/>
          </a:xfrm>
          <a:prstGeom prst="rect">
            <a:avLst/>
          </a:prstGeom>
        </p:spPr>
      </p:pic>
      <p:pic>
        <p:nvPicPr>
          <p:cNvPr id="42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93608" y="4663440"/>
            <a:ext cx="713232" cy="7132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SECTION 6 — IMPLEMENTATION PHASES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82880" y="868680"/>
            <a:ext cx="2011680" cy="4069080"/>
          </a:xfrm>
          <a:prstGeom prst="rect">
            <a:avLst/>
          </a:prstGeom>
          <a:solidFill>
            <a:srgbClr val="1A2540"/>
          </a:solidFill>
          <a:ln w="12700">
            <a:solidFill>
              <a:srgbClr val="33446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82880" y="868680"/>
            <a:ext cx="2011680" cy="73152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2880" y="9601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4B8C"/>
                </a:solidFill>
              </a:rPr>
              <a:t>PHASE 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82880" y="1298448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FOUNDATION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&amp; READINESS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82880" y="192024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A400"/>
                </a:solidFill>
              </a:rPr>
              <a:t>Months 1–6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65760" y="2267712"/>
            <a:ext cx="1645920" cy="27432"/>
          </a:xfrm>
          <a:prstGeom prst="rect">
            <a:avLst/>
          </a:prstGeom>
          <a:solidFill>
            <a:srgbClr val="334466"/>
          </a:solidFill>
          <a:ln w="12700">
            <a:solidFill>
              <a:srgbClr val="334466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2377440"/>
            <a:ext cx="182880" cy="1828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02920" y="2350008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National landscape assessment</a:t>
            </a:r>
            <a:endParaRPr lang="en-US" sz="10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2862072"/>
            <a:ext cx="182880" cy="1828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02920" y="2834640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Train 15 District Officers</a:t>
            </a:r>
            <a:endParaRPr lang="en-US" sz="10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3346704"/>
            <a:ext cx="182880" cy="18288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02920" y="3319272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Curriculum integration guide</a:t>
            </a:r>
            <a:endParaRPr lang="en-US" sz="10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3831336"/>
            <a:ext cx="182880" cy="18288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02920" y="3803904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MOU with 61 schools</a:t>
            </a:r>
            <a:endParaRPr lang="en-US" sz="100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315968"/>
            <a:ext cx="182880" cy="18288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502920" y="4288536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National Launch Event</a:t>
            </a:r>
            <a:endParaRPr lang="en-US" sz="1000" dirty="0"/>
          </a:p>
        </p:txBody>
      </p:sp>
      <p:sp>
        <p:nvSpPr>
          <p:cNvPr id="20" name="Shape 13"/>
          <p:cNvSpPr/>
          <p:nvPr/>
        </p:nvSpPr>
        <p:spPr>
          <a:xfrm>
            <a:off x="2395728" y="868680"/>
            <a:ext cx="2011680" cy="4069080"/>
          </a:xfrm>
          <a:prstGeom prst="rect">
            <a:avLst/>
          </a:prstGeom>
          <a:solidFill>
            <a:srgbClr val="1A2540"/>
          </a:solidFill>
          <a:ln w="12700">
            <a:solidFill>
              <a:srgbClr val="33446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2395728" y="868680"/>
            <a:ext cx="2011680" cy="73152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</p:spPr>
      </p:sp>
      <p:sp>
        <p:nvSpPr>
          <p:cNvPr id="22" name="Text 15"/>
          <p:cNvSpPr/>
          <p:nvPr/>
        </p:nvSpPr>
        <p:spPr>
          <a:xfrm>
            <a:off x="2395728" y="9601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7A70"/>
                </a:solidFill>
              </a:rPr>
              <a:t>PHASE 2</a:t>
            </a:r>
            <a:endParaRPr lang="en-US" sz="1300" dirty="0"/>
          </a:p>
        </p:txBody>
      </p:sp>
      <p:sp>
        <p:nvSpPr>
          <p:cNvPr id="23" name="Text 16"/>
          <p:cNvSpPr/>
          <p:nvPr/>
        </p:nvSpPr>
        <p:spPr>
          <a:xfrm>
            <a:off x="2395728" y="1298448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ACTIVATION &amp;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IMPLEMENTATION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2395728" y="192024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A400"/>
                </a:solidFill>
              </a:rPr>
              <a:t>Months 7–18</a:t>
            </a:r>
            <a:endParaRPr lang="en-US" sz="1000" dirty="0"/>
          </a:p>
        </p:txBody>
      </p:sp>
      <p:sp>
        <p:nvSpPr>
          <p:cNvPr id="25" name="Shape 18"/>
          <p:cNvSpPr/>
          <p:nvPr/>
        </p:nvSpPr>
        <p:spPr>
          <a:xfrm>
            <a:off x="2578608" y="2267712"/>
            <a:ext cx="1645920" cy="27432"/>
          </a:xfrm>
          <a:prstGeom prst="rect">
            <a:avLst/>
          </a:prstGeom>
          <a:solidFill>
            <a:srgbClr val="334466"/>
          </a:solidFill>
          <a:ln w="12700">
            <a:solidFill>
              <a:srgbClr val="334466"/>
            </a:solidFill>
            <a:prstDash val="solid"/>
          </a:ln>
        </p:spPr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168" y="2377440"/>
            <a:ext cx="182880" cy="18288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2715768" y="2350008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Whole-School Approach training</a:t>
            </a:r>
            <a:endParaRPr lang="en-US" sz="1000" dirty="0"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168" y="2862072"/>
            <a:ext cx="182880" cy="182880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2715768" y="2834640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First cycle of SDG projects</a:t>
            </a:r>
            <a:endParaRPr lang="en-US" sz="1000" dirty="0"/>
          </a:p>
        </p:txBody>
      </p:sp>
      <p:pic>
        <p:nvPicPr>
          <p:cNvPr id="30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168" y="3346704"/>
            <a:ext cx="182880" cy="182880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2715768" y="3319272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District collaboration groups</a:t>
            </a:r>
            <a:endParaRPr lang="en-US" sz="1000" dirty="0"/>
          </a:p>
        </p:txBody>
      </p:sp>
      <p:pic>
        <p:nvPicPr>
          <p:cNvPr id="32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168" y="3831336"/>
            <a:ext cx="182880" cy="182880"/>
          </a:xfrm>
          <a:prstGeom prst="rect">
            <a:avLst/>
          </a:prstGeom>
        </p:spPr>
      </p:pic>
      <p:sp>
        <p:nvSpPr>
          <p:cNvPr id="33" name="Text 22"/>
          <p:cNvSpPr/>
          <p:nvPr/>
        </p:nvSpPr>
        <p:spPr>
          <a:xfrm>
            <a:off x="2715768" y="3803904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National ASPnet Expo</a:t>
            </a:r>
            <a:endParaRPr lang="en-US" sz="1000" dirty="0"/>
          </a:p>
        </p:txBody>
      </p:sp>
      <p:pic>
        <p:nvPicPr>
          <p:cNvPr id="34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168" y="4315968"/>
            <a:ext cx="182880" cy="182880"/>
          </a:xfrm>
          <a:prstGeom prst="rect">
            <a:avLst/>
          </a:prstGeom>
        </p:spPr>
      </p:pic>
      <p:sp>
        <p:nvSpPr>
          <p:cNvPr id="35" name="Text 23"/>
          <p:cNvSpPr/>
          <p:nvPr/>
        </p:nvSpPr>
        <p:spPr>
          <a:xfrm>
            <a:off x="2715768" y="4288536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International school linkages</a:t>
            </a:r>
            <a:endParaRPr lang="en-US" sz="1000" dirty="0"/>
          </a:p>
        </p:txBody>
      </p:sp>
      <p:sp>
        <p:nvSpPr>
          <p:cNvPr id="36" name="Shape 24"/>
          <p:cNvSpPr/>
          <p:nvPr/>
        </p:nvSpPr>
        <p:spPr>
          <a:xfrm>
            <a:off x="4608576" y="868680"/>
            <a:ext cx="2011680" cy="4069080"/>
          </a:xfrm>
          <a:prstGeom prst="rect">
            <a:avLst/>
          </a:prstGeom>
          <a:solidFill>
            <a:srgbClr val="1A2540"/>
          </a:solidFill>
          <a:ln w="12700">
            <a:solidFill>
              <a:srgbClr val="33446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7" name="Shape 25"/>
          <p:cNvSpPr/>
          <p:nvPr/>
        </p:nvSpPr>
        <p:spPr>
          <a:xfrm>
            <a:off x="4608576" y="868680"/>
            <a:ext cx="2011680" cy="73152"/>
          </a:xfrm>
          <a:prstGeom prst="rect">
            <a:avLst/>
          </a:prstGeom>
          <a:solidFill>
            <a:srgbClr val="5B2C8D"/>
          </a:solidFill>
          <a:ln w="12700">
            <a:solidFill>
              <a:srgbClr val="5B2C8D"/>
            </a:solidFill>
            <a:prstDash val="solid"/>
          </a:ln>
        </p:spPr>
      </p:sp>
      <p:sp>
        <p:nvSpPr>
          <p:cNvPr id="38" name="Text 26"/>
          <p:cNvSpPr/>
          <p:nvPr/>
        </p:nvSpPr>
        <p:spPr>
          <a:xfrm>
            <a:off x="4608576" y="9601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5B2C8D"/>
                </a:solidFill>
              </a:rPr>
              <a:t>PHASE 3</a:t>
            </a:r>
            <a:endParaRPr lang="en-US" sz="1300" dirty="0"/>
          </a:p>
        </p:txBody>
      </p:sp>
      <p:sp>
        <p:nvSpPr>
          <p:cNvPr id="39" name="Text 27"/>
          <p:cNvSpPr/>
          <p:nvPr/>
        </p:nvSpPr>
        <p:spPr>
          <a:xfrm>
            <a:off x="4608576" y="1298448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CONSOLIDATION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&amp; DEEPENING</a:t>
            </a:r>
            <a:endParaRPr lang="en-US" sz="1300" dirty="0"/>
          </a:p>
        </p:txBody>
      </p:sp>
      <p:sp>
        <p:nvSpPr>
          <p:cNvPr id="40" name="Text 28"/>
          <p:cNvSpPr/>
          <p:nvPr/>
        </p:nvSpPr>
        <p:spPr>
          <a:xfrm>
            <a:off x="4608576" y="192024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A400"/>
                </a:solidFill>
              </a:rPr>
              <a:t>Months 19–36</a:t>
            </a:r>
            <a:endParaRPr lang="en-US" sz="1000" dirty="0"/>
          </a:p>
        </p:txBody>
      </p:sp>
      <p:sp>
        <p:nvSpPr>
          <p:cNvPr id="41" name="Shape 29"/>
          <p:cNvSpPr/>
          <p:nvPr/>
        </p:nvSpPr>
        <p:spPr>
          <a:xfrm>
            <a:off x="4791456" y="2267712"/>
            <a:ext cx="1645920" cy="27432"/>
          </a:xfrm>
          <a:prstGeom prst="rect">
            <a:avLst/>
          </a:prstGeom>
          <a:solidFill>
            <a:srgbClr val="334466"/>
          </a:solidFill>
          <a:ln w="12700">
            <a:solidFill>
              <a:srgbClr val="334466"/>
            </a:solidFill>
            <a:prstDash val="solid"/>
          </a:ln>
        </p:spPr>
      </p:sp>
      <p:pic>
        <p:nvPicPr>
          <p:cNvPr id="42" name="Image 1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016" y="2377440"/>
            <a:ext cx="182880" cy="182880"/>
          </a:xfrm>
          <a:prstGeom prst="rect">
            <a:avLst/>
          </a:prstGeom>
        </p:spPr>
      </p:pic>
      <p:sp>
        <p:nvSpPr>
          <p:cNvPr id="43" name="Text 30"/>
          <p:cNvSpPr/>
          <p:nvPr/>
        </p:nvSpPr>
        <p:spPr>
          <a:xfrm>
            <a:off x="4928616" y="2350008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Advanced teacher development</a:t>
            </a:r>
            <a:endParaRPr lang="en-US" sz="1000" dirty="0"/>
          </a:p>
        </p:txBody>
      </p:sp>
      <p:pic>
        <p:nvPicPr>
          <p:cNvPr id="44" name="Image 1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016" y="2862072"/>
            <a:ext cx="182880" cy="182880"/>
          </a:xfrm>
          <a:prstGeom prst="rect">
            <a:avLst/>
          </a:prstGeom>
        </p:spPr>
      </p:pic>
      <p:sp>
        <p:nvSpPr>
          <p:cNvPr id="45" name="Text 31"/>
          <p:cNvSpPr/>
          <p:nvPr/>
        </p:nvSpPr>
        <p:spPr>
          <a:xfrm>
            <a:off x="4928616" y="2834640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First Annual Report published</a:t>
            </a:r>
            <a:endParaRPr lang="en-US" sz="1000" dirty="0"/>
          </a:p>
        </p:txBody>
      </p:sp>
      <p:pic>
        <p:nvPicPr>
          <p:cNvPr id="46" name="Image 1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016" y="3346704"/>
            <a:ext cx="182880" cy="182880"/>
          </a:xfrm>
          <a:prstGeom prst="rect">
            <a:avLst/>
          </a:prstGeom>
        </p:spPr>
      </p:pic>
      <p:sp>
        <p:nvSpPr>
          <p:cNvPr id="47" name="Text 32"/>
          <p:cNvSpPr/>
          <p:nvPr/>
        </p:nvSpPr>
        <p:spPr>
          <a:xfrm>
            <a:off x="4928616" y="3319272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School-community partnerships</a:t>
            </a:r>
            <a:endParaRPr lang="en-US" sz="1000" dirty="0"/>
          </a:p>
        </p:txBody>
      </p:sp>
      <p:pic>
        <p:nvPicPr>
          <p:cNvPr id="48" name="Image 1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016" y="3831336"/>
            <a:ext cx="182880" cy="182880"/>
          </a:xfrm>
          <a:prstGeom prst="rect">
            <a:avLst/>
          </a:prstGeom>
        </p:spPr>
      </p:pic>
      <p:sp>
        <p:nvSpPr>
          <p:cNvPr id="49" name="Text 33"/>
          <p:cNvSpPr/>
          <p:nvPr/>
        </p:nvSpPr>
        <p:spPr>
          <a:xfrm>
            <a:off x="4928616" y="3803904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Inter-district exchanges</a:t>
            </a:r>
            <a:endParaRPr lang="en-US" sz="1000" dirty="0"/>
          </a:p>
        </p:txBody>
      </p:sp>
      <p:pic>
        <p:nvPicPr>
          <p:cNvPr id="50" name="Image 1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016" y="4315968"/>
            <a:ext cx="182880" cy="182880"/>
          </a:xfrm>
          <a:prstGeom prst="rect">
            <a:avLst/>
          </a:prstGeom>
        </p:spPr>
      </p:pic>
      <p:sp>
        <p:nvSpPr>
          <p:cNvPr id="51" name="Text 34"/>
          <p:cNvSpPr/>
          <p:nvPr/>
        </p:nvSpPr>
        <p:spPr>
          <a:xfrm>
            <a:off x="4928616" y="4288536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UNESCO Regional Recognition</a:t>
            </a:r>
            <a:endParaRPr lang="en-US" sz="1000" dirty="0"/>
          </a:p>
        </p:txBody>
      </p:sp>
      <p:sp>
        <p:nvSpPr>
          <p:cNvPr id="52" name="Shape 35"/>
          <p:cNvSpPr/>
          <p:nvPr/>
        </p:nvSpPr>
        <p:spPr>
          <a:xfrm>
            <a:off x="6821424" y="868680"/>
            <a:ext cx="2011680" cy="4069080"/>
          </a:xfrm>
          <a:prstGeom prst="rect">
            <a:avLst/>
          </a:prstGeom>
          <a:solidFill>
            <a:srgbClr val="1A2540"/>
          </a:solidFill>
          <a:ln w="12700">
            <a:solidFill>
              <a:srgbClr val="334466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3" name="Shape 36"/>
          <p:cNvSpPr/>
          <p:nvPr/>
        </p:nvSpPr>
        <p:spPr>
          <a:xfrm>
            <a:off x="6821424" y="868680"/>
            <a:ext cx="2011680" cy="73152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</p:spPr>
      </p:sp>
      <p:sp>
        <p:nvSpPr>
          <p:cNvPr id="54" name="Text 37"/>
          <p:cNvSpPr/>
          <p:nvPr/>
        </p:nvSpPr>
        <p:spPr>
          <a:xfrm>
            <a:off x="6821424" y="9601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7A3C"/>
                </a:solidFill>
              </a:rPr>
              <a:t>PHASE 4</a:t>
            </a:r>
            <a:endParaRPr lang="en-US" sz="1300" dirty="0"/>
          </a:p>
        </p:txBody>
      </p:sp>
      <p:sp>
        <p:nvSpPr>
          <p:cNvPr id="55" name="Text 38"/>
          <p:cNvSpPr/>
          <p:nvPr/>
        </p:nvSpPr>
        <p:spPr>
          <a:xfrm>
            <a:off x="6821424" y="1298448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GROWTH &amp;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SUSTAINABILITY</a:t>
            </a:r>
            <a:endParaRPr lang="en-US" sz="1300" dirty="0"/>
          </a:p>
        </p:txBody>
      </p:sp>
      <p:sp>
        <p:nvSpPr>
          <p:cNvPr id="56" name="Text 39"/>
          <p:cNvSpPr/>
          <p:nvPr/>
        </p:nvSpPr>
        <p:spPr>
          <a:xfrm>
            <a:off x="6821424" y="192024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8A400"/>
                </a:solidFill>
              </a:rPr>
              <a:t>Months 37–60</a:t>
            </a:r>
            <a:endParaRPr lang="en-US" sz="1000" dirty="0"/>
          </a:p>
        </p:txBody>
      </p:sp>
      <p:sp>
        <p:nvSpPr>
          <p:cNvPr id="57" name="Shape 40"/>
          <p:cNvSpPr/>
          <p:nvPr/>
        </p:nvSpPr>
        <p:spPr>
          <a:xfrm>
            <a:off x="7004304" y="2267712"/>
            <a:ext cx="1645920" cy="27432"/>
          </a:xfrm>
          <a:prstGeom prst="rect">
            <a:avLst/>
          </a:prstGeom>
          <a:solidFill>
            <a:srgbClr val="334466"/>
          </a:solidFill>
          <a:ln w="12700">
            <a:solidFill>
              <a:srgbClr val="334466"/>
            </a:solidFill>
            <a:prstDash val="solid"/>
          </a:ln>
        </p:spPr>
      </p:sp>
      <p:pic>
        <p:nvPicPr>
          <p:cNvPr id="58" name="Image 1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864" y="2377440"/>
            <a:ext cx="182880" cy="182880"/>
          </a:xfrm>
          <a:prstGeom prst="rect">
            <a:avLst/>
          </a:prstGeom>
        </p:spPr>
      </p:pic>
      <p:sp>
        <p:nvSpPr>
          <p:cNvPr id="59" name="Text 41"/>
          <p:cNvSpPr/>
          <p:nvPr/>
        </p:nvSpPr>
        <p:spPr>
          <a:xfrm>
            <a:off x="7141464" y="2350008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Expand to additional schools</a:t>
            </a:r>
            <a:endParaRPr lang="en-US" sz="1000" dirty="0"/>
          </a:p>
        </p:txBody>
      </p:sp>
      <p:pic>
        <p:nvPicPr>
          <p:cNvPr id="60" name="Image 1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864" y="2862072"/>
            <a:ext cx="182880" cy="182880"/>
          </a:xfrm>
          <a:prstGeom prst="rect">
            <a:avLst/>
          </a:prstGeom>
        </p:spPr>
      </p:pic>
      <p:sp>
        <p:nvSpPr>
          <p:cNvPr id="61" name="Text 42"/>
          <p:cNvSpPr/>
          <p:nvPr/>
        </p:nvSpPr>
        <p:spPr>
          <a:xfrm>
            <a:off x="7141464" y="2834640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ASPnet Alumni Network</a:t>
            </a:r>
            <a:endParaRPr lang="en-US" sz="1000" dirty="0"/>
          </a:p>
        </p:txBody>
      </p:sp>
      <p:pic>
        <p:nvPicPr>
          <p:cNvPr id="62" name="Image 1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864" y="3346704"/>
            <a:ext cx="182880" cy="182880"/>
          </a:xfrm>
          <a:prstGeom prst="rect">
            <a:avLst/>
          </a:prstGeom>
        </p:spPr>
      </p:pic>
      <p:sp>
        <p:nvSpPr>
          <p:cNvPr id="63" name="Text 43"/>
          <p:cNvSpPr/>
          <p:nvPr/>
        </p:nvSpPr>
        <p:spPr>
          <a:xfrm>
            <a:off x="7141464" y="3319272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National Research Agenda</a:t>
            </a:r>
            <a:endParaRPr lang="en-US" sz="1000" dirty="0"/>
          </a:p>
        </p:txBody>
      </p:sp>
      <p:pic>
        <p:nvPicPr>
          <p:cNvPr id="64" name="Image 1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864" y="3831336"/>
            <a:ext cx="182880" cy="182880"/>
          </a:xfrm>
          <a:prstGeom prst="rect">
            <a:avLst/>
          </a:prstGeom>
        </p:spPr>
      </p:pic>
      <p:sp>
        <p:nvSpPr>
          <p:cNvPr id="65" name="Text 44"/>
          <p:cNvSpPr/>
          <p:nvPr/>
        </p:nvSpPr>
        <p:spPr>
          <a:xfrm>
            <a:off x="7141464" y="3803904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Caribbean Regional Conference</a:t>
            </a:r>
            <a:endParaRPr lang="en-US" sz="1000" dirty="0"/>
          </a:p>
        </p:txBody>
      </p:sp>
      <p:pic>
        <p:nvPicPr>
          <p:cNvPr id="66" name="Image 1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864" y="4315968"/>
            <a:ext cx="182880" cy="182880"/>
          </a:xfrm>
          <a:prstGeom prst="rect">
            <a:avLst/>
          </a:prstGeom>
        </p:spPr>
      </p:pic>
      <p:sp>
        <p:nvSpPr>
          <p:cNvPr id="67" name="Text 45"/>
          <p:cNvSpPr/>
          <p:nvPr/>
        </p:nvSpPr>
        <p:spPr>
          <a:xfrm>
            <a:off x="7141464" y="4288536"/>
            <a:ext cx="1600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BBCC"/>
                </a:solidFill>
              </a:rPr>
              <a:t>Full financial sustainability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A400"/>
                </a:solidFill>
              </a:rPr>
              <a:t>UN SUSTAINABLE DEVELOPMENT GOALS — ASPnet Alignment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55566"/>
                </a:solidFill>
              </a:rPr>
              <a:t>The UNESCO ASPnet programme in Trinidad and Tobago directly advances the following SDGs through its 61-school network:</a:t>
            </a:r>
            <a:endParaRPr lang="en-US" sz="1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234440"/>
            <a:ext cx="502920" cy="5029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14400" y="1271016"/>
            <a:ext cx="1188720" cy="41148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1271016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SDG 4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2194560" y="1271016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4B8C"/>
                </a:solidFill>
              </a:rPr>
              <a:t>QUALITY EDUCATION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297680" y="1271016"/>
            <a:ext cx="4663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The core mandate of ASPnet — innovative, inclusive, values-based learning for all students across the continuum.</a:t>
            </a:r>
            <a:endParaRPr lang="en-US" sz="11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783080"/>
            <a:ext cx="502920" cy="50292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914400" y="1819656"/>
            <a:ext cx="1188720" cy="411480"/>
          </a:xfrm>
          <a:prstGeom prst="rect">
            <a:avLst/>
          </a:prstGeom>
          <a:solidFill>
            <a:srgbClr val="00689D"/>
          </a:solidFill>
          <a:ln w="12700">
            <a:solidFill>
              <a:srgbClr val="00689D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14400" y="1819656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SDG 16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2194560" y="1819656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689D"/>
                </a:solidFill>
              </a:rPr>
              <a:t>PEACE &amp; JUSTICE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4297680" y="1819656"/>
            <a:ext cx="4663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Peace culture and human rights are foundational ASPnet pillars — embedded in curriculum and school life.</a:t>
            </a:r>
            <a:endParaRPr lang="en-US" sz="11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2331720"/>
            <a:ext cx="502920" cy="50292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914400" y="2368296"/>
            <a:ext cx="1188720" cy="411480"/>
          </a:xfrm>
          <a:prstGeom prst="rect">
            <a:avLst/>
          </a:prstGeom>
          <a:solidFill>
            <a:srgbClr val="3F7E44"/>
          </a:solidFill>
          <a:ln w="12700">
            <a:solidFill>
              <a:srgbClr val="3F7E4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914400" y="2368296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SDG 13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2194560" y="2368296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F7E44"/>
                </a:solidFill>
              </a:rPr>
              <a:t>CLIMATE ACTION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4297680" y="2368296"/>
            <a:ext cx="4663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Environmental education and sustainable development run through every ASPnet school's projects and ethos.</a:t>
            </a:r>
            <a:endParaRPr lang="en-US" sz="110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2880360"/>
            <a:ext cx="502920" cy="50292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914400" y="2916936"/>
            <a:ext cx="1188720" cy="411480"/>
          </a:xfrm>
          <a:prstGeom prst="rect">
            <a:avLst/>
          </a:prstGeom>
          <a:solidFill>
            <a:srgbClr val="FD9D24"/>
          </a:solidFill>
          <a:ln w="12700">
            <a:solidFill>
              <a:srgbClr val="FD9D24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914400" y="2916936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SDG 11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2194560" y="2916936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D9D24"/>
                </a:solidFill>
              </a:rPr>
              <a:t>SUSTAINABLE CITIES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4297680" y="2916936"/>
            <a:ext cx="4663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Schools as community hubs build sustainable, inclusive, and participatory communities across T&amp;T.</a:t>
            </a:r>
            <a:endParaRPr lang="en-US" sz="1100" dirty="0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3429000"/>
            <a:ext cx="502920" cy="502920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914400" y="3465576"/>
            <a:ext cx="1188720" cy="411480"/>
          </a:xfrm>
          <a:prstGeom prst="rect">
            <a:avLst/>
          </a:prstGeom>
          <a:solidFill>
            <a:srgbClr val="19486A"/>
          </a:solidFill>
          <a:ln w="12700">
            <a:solidFill>
              <a:srgbClr val="19486A"/>
            </a:solidFill>
            <a:prstDash val="solid"/>
          </a:ln>
        </p:spPr>
      </p:sp>
      <p:sp>
        <p:nvSpPr>
          <p:cNvPr id="27" name="Text 20"/>
          <p:cNvSpPr/>
          <p:nvPr/>
        </p:nvSpPr>
        <p:spPr>
          <a:xfrm>
            <a:off x="914400" y="3465576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SDG 17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2194560" y="3465576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9486A"/>
                </a:solidFill>
              </a:rPr>
              <a:t>PARTNERSHIPS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4297680" y="3465576"/>
            <a:ext cx="4663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ASPnet's governance structure and international linkages embody multi-stakeholder partnership for the goals.</a:t>
            </a:r>
            <a:endParaRPr lang="en-US" sz="1100" dirty="0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320" y="3977640"/>
            <a:ext cx="502920" cy="502920"/>
          </a:xfrm>
          <a:prstGeom prst="rect">
            <a:avLst/>
          </a:prstGeom>
        </p:spPr>
      </p:pic>
      <p:sp>
        <p:nvSpPr>
          <p:cNvPr id="31" name="Shape 23"/>
          <p:cNvSpPr/>
          <p:nvPr/>
        </p:nvSpPr>
        <p:spPr>
          <a:xfrm>
            <a:off x="914400" y="4014216"/>
            <a:ext cx="1188720" cy="411480"/>
          </a:xfrm>
          <a:prstGeom prst="rect">
            <a:avLst/>
          </a:prstGeom>
          <a:solidFill>
            <a:srgbClr val="DD1367"/>
          </a:solidFill>
          <a:ln w="12700">
            <a:solidFill>
              <a:srgbClr val="DD1367"/>
            </a:solidFill>
            <a:prstDash val="solid"/>
          </a:ln>
        </p:spPr>
      </p:sp>
      <p:sp>
        <p:nvSpPr>
          <p:cNvPr id="32" name="Text 24"/>
          <p:cNvSpPr/>
          <p:nvPr/>
        </p:nvSpPr>
        <p:spPr>
          <a:xfrm>
            <a:off x="914400" y="4014216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SDG 10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2194560" y="4014216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D1367"/>
                </a:solidFill>
              </a:rPr>
              <a:t>REDUCED INEQUALITIES</a:t>
            </a: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4297680" y="4014216"/>
            <a:ext cx="4663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Intercultural dialogue and equitable access to quality education reduce social and economic inequalities.</a:t>
            </a:r>
            <a:endParaRPr lang="en-US" sz="1100" dirty="0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320" y="4526280"/>
            <a:ext cx="502920" cy="502920"/>
          </a:xfrm>
          <a:prstGeom prst="rect">
            <a:avLst/>
          </a:prstGeom>
        </p:spPr>
      </p:pic>
      <p:sp>
        <p:nvSpPr>
          <p:cNvPr id="36" name="Shape 27"/>
          <p:cNvSpPr/>
          <p:nvPr/>
        </p:nvSpPr>
        <p:spPr>
          <a:xfrm>
            <a:off x="914400" y="4562856"/>
            <a:ext cx="1188720" cy="411480"/>
          </a:xfrm>
          <a:prstGeom prst="rect">
            <a:avLst/>
          </a:prstGeom>
          <a:solidFill>
            <a:srgbClr val="4C9F38"/>
          </a:solidFill>
          <a:ln w="12700">
            <a:solidFill>
              <a:srgbClr val="4C9F38"/>
            </a:solidFill>
            <a:prstDash val="solid"/>
          </a:ln>
        </p:spPr>
      </p:sp>
      <p:sp>
        <p:nvSpPr>
          <p:cNvPr id="37" name="Text 28"/>
          <p:cNvSpPr/>
          <p:nvPr/>
        </p:nvSpPr>
        <p:spPr>
          <a:xfrm>
            <a:off x="914400" y="4562856"/>
            <a:ext cx="1188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SDG 3</a:t>
            </a:r>
            <a:endParaRPr lang="en-US" sz="1200" dirty="0"/>
          </a:p>
        </p:txBody>
      </p:sp>
      <p:sp>
        <p:nvSpPr>
          <p:cNvPr id="38" name="Text 29"/>
          <p:cNvSpPr/>
          <p:nvPr/>
        </p:nvSpPr>
        <p:spPr>
          <a:xfrm>
            <a:off x="2194560" y="4562856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C9F38"/>
                </a:solidFill>
              </a:rPr>
              <a:t>GOOD HEALTH</a:t>
            </a:r>
            <a:endParaRPr lang="en-US" sz="1200" dirty="0"/>
          </a:p>
        </p:txBody>
      </p:sp>
      <p:sp>
        <p:nvSpPr>
          <p:cNvPr id="39" name="Text 30"/>
          <p:cNvSpPr/>
          <p:nvPr/>
        </p:nvSpPr>
        <p:spPr>
          <a:xfrm>
            <a:off x="4297680" y="4562856"/>
            <a:ext cx="4663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66"/>
                </a:solidFill>
              </a:rPr>
              <a:t>Whole-school wellbeing culture promotes mental health, inclusion and safe learning environments.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0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SECTION 7 — MONITORING, EVALUATION &amp; ACCOUNTABILITY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74320" y="594360"/>
            <a:ext cx="4389120" cy="384048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594360"/>
            <a:ext cx="4389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8A400"/>
                </a:solidFill>
              </a:rPr>
              <a:t>KEY PERFORMANCE INDICATOR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663440" y="594360"/>
            <a:ext cx="2103120" cy="384048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3440" y="594360"/>
            <a:ext cx="2103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8A400"/>
                </a:solidFill>
              </a:rPr>
              <a:t>YEAR 2 TARGET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766560" y="594360"/>
            <a:ext cx="2103120" cy="384048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766560" y="594360"/>
            <a:ext cx="2103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8A400"/>
                </a:solidFill>
              </a:rPr>
              <a:t>YEAR 5 TARGET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74320" y="1005840"/>
            <a:ext cx="4389120" cy="502920"/>
          </a:xfrm>
          <a:prstGeom prst="rect">
            <a:avLst/>
          </a:prstGeom>
          <a:solidFill>
            <a:srgbClr val="EEF3FA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100584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66"/>
                </a:solidFill>
              </a:rPr>
              <a:t>Schools fully implementing Whole-School Approach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1005840"/>
            <a:ext cx="2103120" cy="502920"/>
          </a:xfrm>
          <a:prstGeom prst="rect">
            <a:avLst/>
          </a:prstGeom>
          <a:solidFill>
            <a:srgbClr val="E8F4E8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63440" y="100584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E7A70"/>
                </a:solidFill>
              </a:rPr>
              <a:t>70%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766560" y="1005840"/>
            <a:ext cx="2103120" cy="502920"/>
          </a:xfrm>
          <a:prstGeom prst="rect">
            <a:avLst/>
          </a:prstGeom>
          <a:solidFill>
            <a:srgbClr val="D5F0E0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766560" y="100584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7A3C"/>
                </a:solidFill>
              </a:rPr>
              <a:t>100%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74320" y="1554480"/>
            <a:ext cx="43891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5760" y="155448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66"/>
                </a:solidFill>
              </a:rPr>
              <a:t>Teachers trained in UNESCO/ASPnet pedagogy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663440" y="1554480"/>
            <a:ext cx="2103120" cy="502920"/>
          </a:xfrm>
          <a:prstGeom prst="rect">
            <a:avLst/>
          </a:prstGeom>
          <a:solidFill>
            <a:srgbClr val="E8F4E8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63440" y="155448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E7A70"/>
                </a:solidFill>
              </a:rPr>
              <a:t>60% per school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766560" y="1554480"/>
            <a:ext cx="2103120" cy="502920"/>
          </a:xfrm>
          <a:prstGeom prst="rect">
            <a:avLst/>
          </a:prstGeom>
          <a:solidFill>
            <a:srgbClr val="D5F0E0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766560" y="155448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7A3C"/>
                </a:solidFill>
              </a:rPr>
              <a:t>100% per school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74320" y="2103120"/>
            <a:ext cx="4389120" cy="502920"/>
          </a:xfrm>
          <a:prstGeom prst="rect">
            <a:avLst/>
          </a:prstGeom>
          <a:solidFill>
            <a:srgbClr val="EEF3FA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5760" y="210312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66"/>
                </a:solidFill>
              </a:rPr>
              <a:t>Student-led community projects completed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663440" y="2103120"/>
            <a:ext cx="2103120" cy="502920"/>
          </a:xfrm>
          <a:prstGeom prst="rect">
            <a:avLst/>
          </a:prstGeom>
          <a:solidFill>
            <a:srgbClr val="E8F4E8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663440" y="210312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E7A70"/>
                </a:solidFill>
              </a:rPr>
              <a:t>3 per school / year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766560" y="2103120"/>
            <a:ext cx="2103120" cy="502920"/>
          </a:xfrm>
          <a:prstGeom prst="rect">
            <a:avLst/>
          </a:prstGeom>
          <a:solidFill>
            <a:srgbClr val="D5F0E0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766560" y="210312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7A3C"/>
                </a:solidFill>
              </a:rPr>
              <a:t>5+ per school / year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274320" y="2651760"/>
            <a:ext cx="43891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5760" y="265176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66"/>
                </a:solidFill>
              </a:rPr>
              <a:t>Active international school partnerships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4663440" y="2651760"/>
            <a:ext cx="2103120" cy="502920"/>
          </a:xfrm>
          <a:prstGeom prst="rect">
            <a:avLst/>
          </a:prstGeom>
          <a:solidFill>
            <a:srgbClr val="E8F4E8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663440" y="265176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E7A70"/>
                </a:solidFill>
              </a:rPr>
              <a:t>20 schools linked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6766560" y="2651760"/>
            <a:ext cx="2103120" cy="502920"/>
          </a:xfrm>
          <a:prstGeom prst="rect">
            <a:avLst/>
          </a:prstGeom>
          <a:solidFill>
            <a:srgbClr val="D5F0E0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766560" y="265176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7A3C"/>
                </a:solidFill>
              </a:rPr>
              <a:t>All 61 linked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274320" y="3200400"/>
            <a:ext cx="4389120" cy="502920"/>
          </a:xfrm>
          <a:prstGeom prst="rect">
            <a:avLst/>
          </a:prstGeom>
          <a:solidFill>
            <a:srgbClr val="EEF3FA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65760" y="320040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66"/>
                </a:solidFill>
              </a:rPr>
              <a:t>Parent / community engagement events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4663440" y="3200400"/>
            <a:ext cx="2103120" cy="502920"/>
          </a:xfrm>
          <a:prstGeom prst="rect">
            <a:avLst/>
          </a:prstGeom>
          <a:solidFill>
            <a:srgbClr val="E8F4E8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663440" y="320040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E7A70"/>
                </a:solidFill>
              </a:rPr>
              <a:t>4 per year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6766560" y="3200400"/>
            <a:ext cx="2103120" cy="502920"/>
          </a:xfrm>
          <a:prstGeom prst="rect">
            <a:avLst/>
          </a:prstGeom>
          <a:solidFill>
            <a:srgbClr val="D5F0E0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766560" y="320040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7A3C"/>
                </a:solidFill>
              </a:rPr>
              <a:t>8 per year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274320" y="3749040"/>
            <a:ext cx="43891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65760" y="374904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66"/>
                </a:solidFill>
              </a:rPr>
              <a:t>Schools achieving UNESCO ASPnet recognition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4663440" y="3749040"/>
            <a:ext cx="2103120" cy="502920"/>
          </a:xfrm>
          <a:prstGeom prst="rect">
            <a:avLst/>
          </a:prstGeom>
          <a:solidFill>
            <a:srgbClr val="E8F4E8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663440" y="374904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E7A70"/>
                </a:solidFill>
              </a:rPr>
              <a:t>30 schools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6766560" y="3749040"/>
            <a:ext cx="2103120" cy="502920"/>
          </a:xfrm>
          <a:prstGeom prst="rect">
            <a:avLst/>
          </a:prstGeom>
          <a:solidFill>
            <a:srgbClr val="D5F0E0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766560" y="374904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7A3C"/>
                </a:solidFill>
              </a:rPr>
              <a:t>All 61 schools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274320" y="4297680"/>
            <a:ext cx="4389120" cy="502920"/>
          </a:xfrm>
          <a:prstGeom prst="rect">
            <a:avLst/>
          </a:prstGeom>
          <a:solidFill>
            <a:srgbClr val="EEF3FA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65760" y="429768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66"/>
                </a:solidFill>
              </a:rPr>
              <a:t>Annual programme reports to UNESCO</a:t>
            </a:r>
            <a:endParaRPr lang="en-US" sz="1150" dirty="0"/>
          </a:p>
        </p:txBody>
      </p:sp>
      <p:sp>
        <p:nvSpPr>
          <p:cNvPr id="48" name="Shape 46"/>
          <p:cNvSpPr/>
          <p:nvPr/>
        </p:nvSpPr>
        <p:spPr>
          <a:xfrm>
            <a:off x="4663440" y="4297680"/>
            <a:ext cx="2103120" cy="502920"/>
          </a:xfrm>
          <a:prstGeom prst="rect">
            <a:avLst/>
          </a:prstGeom>
          <a:solidFill>
            <a:srgbClr val="E8F4E8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663440" y="429768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E7A70"/>
                </a:solidFill>
              </a:rPr>
              <a:t>100% on time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6766560" y="4297680"/>
            <a:ext cx="2103120" cy="502920"/>
          </a:xfrm>
          <a:prstGeom prst="rect">
            <a:avLst/>
          </a:prstGeom>
          <a:solidFill>
            <a:srgbClr val="D5F0E0"/>
          </a:solidFill>
          <a:ln w="12700">
            <a:solidFill>
              <a:srgbClr val="CCDDE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766560" y="429768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7A3C"/>
                </a:solidFill>
              </a:rPr>
              <a:t>100% on time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D2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0" y="182880"/>
            <a:ext cx="23774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256032"/>
            <a:ext cx="2231136" cy="9875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7432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400"/>
                </a:solidFill>
              </a:rPr>
              <a:t>SECTION 8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57200" y="548640"/>
            <a:ext cx="5943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VISION &amp; MISSION</a:t>
            </a:r>
            <a:endParaRPr lang="en-US" sz="3200" dirty="0"/>
          </a:p>
        </p:txBody>
      </p:sp>
      <p:sp>
        <p:nvSpPr>
          <p:cNvPr id="6" name="Shape 3"/>
          <p:cNvSpPr/>
          <p:nvPr/>
        </p:nvSpPr>
        <p:spPr>
          <a:xfrm>
            <a:off x="274320" y="1325880"/>
            <a:ext cx="8595360" cy="141732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365760" y="141732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A400"/>
                </a:solidFill>
              </a:rPr>
              <a:t>VISION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11480" y="1783080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FFFFF"/>
                </a:solidFill>
              </a:rPr>
              <a:t>A Trinidad and Tobago where every school is a beacon of UNESCO values — where students leave prepared not only for careers, but for lives of purpose, contribution, and global citizenship.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274320" y="2880360"/>
            <a:ext cx="8595360" cy="155448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65760" y="297180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8A400"/>
                </a:solidFill>
              </a:rPr>
              <a:t>MISSION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11480" y="3337560"/>
            <a:ext cx="83210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</a:rPr>
              <a:t>To build and sustain a network of 61 — and growing — schools across all 15 districts of Trinidad and Tobago that authentically embody UNESCO's four pillars through a whole-school approach, creating transformative learning communities that serve students, families, and the nation.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9728"/>
            <a:ext cx="3657600" cy="5029200"/>
          </a:xfrm>
          <a:prstGeom prst="rect">
            <a:avLst/>
          </a:prstGeom>
          <a:solidFill>
            <a:srgbClr val="0D2B5E"/>
          </a:solidFill>
          <a:ln w="12700">
            <a:solidFill>
              <a:srgbClr val="0D2B5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82880" y="274320"/>
            <a:ext cx="329184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347472"/>
            <a:ext cx="3145536" cy="144475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2880" y="20574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kern="0" spc="200" dirty="0">
                <a:solidFill>
                  <a:srgbClr val="AABBCC"/>
                </a:solidFill>
              </a:rPr>
              <a:t>TRINIDAD AND TOBAGO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82880" y="23774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</a:rPr>
              <a:t>2025 — 2030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57200" y="2788920"/>
            <a:ext cx="2743200" cy="36576"/>
          </a:xfrm>
          <a:prstGeom prst="rect">
            <a:avLst/>
          </a:prstGeom>
          <a:solidFill>
            <a:srgbClr val="334466"/>
          </a:solidFill>
          <a:ln w="12700">
            <a:solidFill>
              <a:srgbClr val="33446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82880" y="292608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AACC"/>
                </a:solidFill>
              </a:rPr>
              <a:t>Ministry of Education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88AACC"/>
                </a:solidFill>
              </a:rPr>
              <a:t>UNESCO National Commission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88AACC"/>
                </a:solidFill>
              </a:rPr>
              <a:t>ASPnet National Coordinator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82880" y="3858768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C8A400"/>
                </a:solidFill>
              </a:rPr>
              <a:t>SDG ALIGNED:</a:t>
            </a:r>
            <a:endParaRPr lang="en-US" sz="10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4133088"/>
            <a:ext cx="713232" cy="713232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80" y="4133088"/>
            <a:ext cx="713232" cy="713232"/>
          </a:xfrm>
          <a:prstGeom prst="rect">
            <a:avLst/>
          </a:prstGeom>
        </p:spPr>
      </p:pic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240" y="4133088"/>
            <a:ext cx="713232" cy="713232"/>
          </a:xfrm>
          <a:prstGeom prst="rect">
            <a:avLst/>
          </a:prstGeom>
        </p:spPr>
      </p:pic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0" y="4133088"/>
            <a:ext cx="713232" cy="713232"/>
          </a:xfrm>
          <a:prstGeom prst="rect">
            <a:avLst/>
          </a:prstGeom>
        </p:spPr>
      </p:pic>
      <p:sp>
        <p:nvSpPr>
          <p:cNvPr id="15" name="Shape 8"/>
          <p:cNvSpPr/>
          <p:nvPr/>
        </p:nvSpPr>
        <p:spPr>
          <a:xfrm>
            <a:off x="3657600" y="109728"/>
            <a:ext cx="73152" cy="5029200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16" name="Text 9"/>
          <p:cNvSpPr/>
          <p:nvPr/>
        </p:nvSpPr>
        <p:spPr>
          <a:xfrm>
            <a:off x="3977640" y="502920"/>
            <a:ext cx="49377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FFFFF"/>
                </a:solidFill>
              </a:rPr>
              <a:t>"Education is the most powerful weapon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i="1" dirty="0">
                <a:solidFill>
                  <a:srgbClr val="FFFFFF"/>
                </a:solidFill>
              </a:rPr>
              <a:t>which you can use to change the world."</a:t>
            </a:r>
            <a:endParaRPr lang="en-US" sz="1600" dirty="0"/>
          </a:p>
        </p:txBody>
      </p:sp>
      <p:sp>
        <p:nvSpPr>
          <p:cNvPr id="17" name="Text 10"/>
          <p:cNvSpPr/>
          <p:nvPr/>
        </p:nvSpPr>
        <p:spPr>
          <a:xfrm>
            <a:off x="3977640" y="182880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8A400"/>
                </a:solidFill>
              </a:rPr>
              <a:t>— Nelson Mandela</a:t>
            </a:r>
            <a:endParaRPr lang="en-US" sz="1200" dirty="0"/>
          </a:p>
        </p:txBody>
      </p:sp>
      <p:sp>
        <p:nvSpPr>
          <p:cNvPr id="18" name="Shape 11"/>
          <p:cNvSpPr/>
          <p:nvPr/>
        </p:nvSpPr>
        <p:spPr>
          <a:xfrm>
            <a:off x="3977640" y="2331720"/>
            <a:ext cx="4937760" cy="36576"/>
          </a:xfrm>
          <a:prstGeom prst="rect">
            <a:avLst/>
          </a:prstGeom>
          <a:solidFill>
            <a:srgbClr val="334466"/>
          </a:solidFill>
          <a:ln w="12700">
            <a:solidFill>
              <a:srgbClr val="334466"/>
            </a:solidFill>
            <a:prstDash val="solid"/>
          </a:ln>
        </p:spPr>
      </p:sp>
      <p:sp>
        <p:nvSpPr>
          <p:cNvPr id="19" name="Text 12"/>
          <p:cNvSpPr/>
          <p:nvPr/>
        </p:nvSpPr>
        <p:spPr>
          <a:xfrm>
            <a:off x="3977640" y="2514600"/>
            <a:ext cx="4937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BBCCDD"/>
                </a:solidFill>
              </a:rPr>
              <a:t>The UNESCO ASPnet Programme in Trinidad and Tobago stands as this nation's commitment to that truth — building a generation of learners who are equipped, empowered, and engaged.</a:t>
            </a:r>
            <a:endParaRPr lang="en-US" sz="1300" dirty="0"/>
          </a:p>
        </p:txBody>
      </p:sp>
      <p:sp>
        <p:nvSpPr>
          <p:cNvPr id="20" name="Shape 13"/>
          <p:cNvSpPr/>
          <p:nvPr/>
        </p:nvSpPr>
        <p:spPr>
          <a:xfrm>
            <a:off x="3977640" y="3749040"/>
            <a:ext cx="1170432" cy="411480"/>
          </a:xfrm>
          <a:prstGeom prst="rect">
            <a:avLst/>
          </a:prstGeom>
          <a:solidFill>
            <a:srgbClr val="1A4B8C"/>
          </a:solidFill>
          <a:ln w="12700">
            <a:solidFill>
              <a:srgbClr val="1A4B8C"/>
            </a:solidFill>
            <a:prstDash val="solid"/>
          </a:ln>
        </p:spPr>
      </p:sp>
      <p:sp>
        <p:nvSpPr>
          <p:cNvPr id="21" name="Text 14"/>
          <p:cNvSpPr/>
          <p:nvPr/>
        </p:nvSpPr>
        <p:spPr>
          <a:xfrm>
            <a:off x="3977640" y="3749040"/>
            <a:ext cx="11704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Re-Culturing</a:t>
            </a:r>
            <a:endParaRPr lang="en-US" sz="1100" dirty="0"/>
          </a:p>
        </p:txBody>
      </p:sp>
      <p:sp>
        <p:nvSpPr>
          <p:cNvPr id="22" name="Shape 15"/>
          <p:cNvSpPr/>
          <p:nvPr/>
        </p:nvSpPr>
        <p:spPr>
          <a:xfrm>
            <a:off x="5212080" y="3749040"/>
            <a:ext cx="1170432" cy="411480"/>
          </a:xfrm>
          <a:prstGeom prst="rect">
            <a:avLst/>
          </a:prstGeom>
          <a:solidFill>
            <a:srgbClr val="0E7A70"/>
          </a:solidFill>
          <a:ln w="12700">
            <a:solidFill>
              <a:srgbClr val="0E7A70"/>
            </a:solidFill>
            <a:prstDash val="solid"/>
          </a:ln>
        </p:spPr>
      </p:sp>
      <p:sp>
        <p:nvSpPr>
          <p:cNvPr id="23" name="Text 16"/>
          <p:cNvSpPr/>
          <p:nvPr/>
        </p:nvSpPr>
        <p:spPr>
          <a:xfrm>
            <a:off x="5212080" y="3749040"/>
            <a:ext cx="11704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Growth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6446520" y="3749040"/>
            <a:ext cx="1170432" cy="411480"/>
          </a:xfrm>
          <a:prstGeom prst="rect">
            <a:avLst/>
          </a:prstGeom>
          <a:solidFill>
            <a:srgbClr val="1E7A3C"/>
          </a:solidFill>
          <a:ln w="12700">
            <a:solidFill>
              <a:srgbClr val="1E7A3C"/>
            </a:solidFill>
            <a:prstDash val="solid"/>
          </a:ln>
        </p:spPr>
      </p:sp>
      <p:sp>
        <p:nvSpPr>
          <p:cNvPr id="25" name="Text 18"/>
          <p:cNvSpPr/>
          <p:nvPr/>
        </p:nvSpPr>
        <p:spPr>
          <a:xfrm>
            <a:off x="6446520" y="3749040"/>
            <a:ext cx="11704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Sustainability</a:t>
            </a:r>
            <a:endParaRPr lang="en-US" sz="1100" dirty="0"/>
          </a:p>
        </p:txBody>
      </p:sp>
      <p:sp>
        <p:nvSpPr>
          <p:cNvPr id="26" name="Shape 19"/>
          <p:cNvSpPr/>
          <p:nvPr/>
        </p:nvSpPr>
        <p:spPr>
          <a:xfrm>
            <a:off x="7680960" y="3749040"/>
            <a:ext cx="1170432" cy="411480"/>
          </a:xfrm>
          <a:prstGeom prst="rect">
            <a:avLst/>
          </a:prstGeom>
          <a:solidFill>
            <a:srgbClr val="C8A400"/>
          </a:solidFill>
          <a:ln w="12700">
            <a:solidFill>
              <a:srgbClr val="C8A400"/>
            </a:solidFill>
            <a:prstDash val="solid"/>
          </a:ln>
        </p:spPr>
      </p:sp>
      <p:sp>
        <p:nvSpPr>
          <p:cNvPr id="27" name="Text 20"/>
          <p:cNvSpPr/>
          <p:nvPr/>
        </p:nvSpPr>
        <p:spPr>
          <a:xfrm>
            <a:off x="7680960" y="3749040"/>
            <a:ext cx="117043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Education</a:t>
            </a:r>
            <a:endParaRPr lang="en-US" sz="1100" dirty="0"/>
          </a:p>
        </p:txBody>
      </p:sp>
      <p:sp>
        <p:nvSpPr>
          <p:cNvPr id="28" name="Text 21"/>
          <p:cNvSpPr/>
          <p:nvPr/>
        </p:nvSpPr>
        <p:spPr>
          <a:xfrm>
            <a:off x="3977640" y="434340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C8A400"/>
                </a:solidFill>
              </a:rPr>
              <a:t>Building Tomorrow's Trinidad and Tobago — One School at a Time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UNESCO ASPnet Trinidad &amp; Tobago — Framework Project Plan 2025–2030</dc:title>
  <dc:subject>PptxGenJS Presentation</dc:subject>
  <dc:creator>PptxGenJS</dc:creator>
  <cp:lastModifiedBy>deborah hutchinson</cp:lastModifiedBy>
  <cp:revision>2</cp:revision>
  <dcterms:created xsi:type="dcterms:W3CDTF">2026-02-25T19:08:49Z</dcterms:created>
  <dcterms:modified xsi:type="dcterms:W3CDTF">2026-04-19T19:07:36Z</dcterms:modified>
</cp:coreProperties>
</file>